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73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336" r:id="rId42"/>
    <p:sldId id="337" r:id="rId43"/>
    <p:sldId id="295" r:id="rId44"/>
    <p:sldId id="321" r:id="rId45"/>
    <p:sldId id="297" r:id="rId46"/>
    <p:sldId id="338" r:id="rId47"/>
    <p:sldId id="339" r:id="rId48"/>
    <p:sldId id="300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4"/>
    <p:restoredTop sz="85135"/>
  </p:normalViewPr>
  <p:slideViewPr>
    <p:cSldViewPr snapToGrid="0" snapToObjects="1">
      <p:cViewPr varScale="1">
        <p:scale>
          <a:sx n="132" d="100"/>
          <a:sy n="132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29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2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40990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Hrishikesh Reddy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Papasani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9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June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also collected from Wikipedia through Web Scraping.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enabled by Python libraries like requests and beautiful soup.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Source code: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1A73A7-4F5C-C8E0-1137-0D552A81AD93}"/>
              </a:ext>
            </a:extLst>
          </p:cNvPr>
          <p:cNvSpPr/>
          <p:nvPr/>
        </p:nvSpPr>
        <p:spPr>
          <a:xfrm>
            <a:off x="7344809" y="3342581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Extract all column names from HTML table header </a:t>
            </a:r>
            <a:endParaRPr lang="en-IN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CE272-67D8-F442-8A9E-0A8B19D960D0}"/>
              </a:ext>
            </a:extLst>
          </p:cNvPr>
          <p:cNvSpPr/>
          <p:nvPr/>
        </p:nvSpPr>
        <p:spPr>
          <a:xfrm>
            <a:off x="7337353" y="4771697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Construct data frame by parsing the launch HTML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BA742-8942-0EA4-4AF3-3ECC93F58E06}"/>
              </a:ext>
            </a:extLst>
          </p:cNvPr>
          <p:cNvSpPr/>
          <p:nvPr/>
        </p:nvSpPr>
        <p:spPr>
          <a:xfrm>
            <a:off x="7344810" y="1918589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Request and scrape the data from source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F91749-E9EF-6B74-55F8-5361ED44EF6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396921" y="2832989"/>
            <a:ext cx="0" cy="5018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7A835F-0559-82F7-8528-9374AD8626C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396920" y="4256981"/>
            <a:ext cx="0" cy="514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proper data frame is constructed from the data collected.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is performed on the data frame.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summarization, a new ‘landing’ outcome label was created from existing outcome column.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9F4062-7216-6E20-5671-1580CA026076}"/>
              </a:ext>
            </a:extLst>
          </p:cNvPr>
          <p:cNvSpPr/>
          <p:nvPr/>
        </p:nvSpPr>
        <p:spPr>
          <a:xfrm>
            <a:off x="7445486" y="4109836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rgbClr val="FFFFFF"/>
                </a:solidFill>
                <a:latin typeface="Calibri" panose="020F0502020204030204" pitchFamily="34" charset="0"/>
              </a:rPr>
              <a:t>Creation of landing outcome label</a:t>
            </a:r>
            <a:endParaRPr lang="en-IN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636AC6-002B-F920-F9E6-76FB8C27C158}"/>
              </a:ext>
            </a:extLst>
          </p:cNvPr>
          <p:cNvSpPr/>
          <p:nvPr/>
        </p:nvSpPr>
        <p:spPr>
          <a:xfrm>
            <a:off x="4268320" y="4109836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rgbClr val="FFFFFF"/>
                </a:solidFill>
                <a:latin typeface="Calibri" panose="020F0502020204030204" pitchFamily="34" charset="0"/>
              </a:rPr>
              <a:t>EDA on data frame &amp; summarization</a:t>
            </a:r>
            <a:endParaRPr lang="en-IN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DE8EC8-A1FB-C5FD-9491-79E463C153EC}"/>
              </a:ext>
            </a:extLst>
          </p:cNvPr>
          <p:cNvSpPr/>
          <p:nvPr/>
        </p:nvSpPr>
        <p:spPr>
          <a:xfrm>
            <a:off x="1091154" y="4109836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Data frame</a:t>
            </a:r>
          </a:p>
          <a:p>
            <a:pPr algn="ctr"/>
            <a:r>
              <a:rPr lang="en-IN" sz="1600" dirty="0"/>
              <a:t>created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C3AF89-0B24-A93F-776B-FF7FB4B45624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3195375" y="4567036"/>
            <a:ext cx="10729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E0BA84-80BD-8C9A-6D5D-D1B6B31E7E78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6372541" y="4567036"/>
            <a:ext cx="10729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8EF91B-BD52-3CEE-0F38-D8E71F12626F}"/>
              </a:ext>
            </a:extLst>
          </p:cNvPr>
          <p:cNvSpPr txBox="1"/>
          <p:nvPr/>
        </p:nvSpPr>
        <p:spPr>
          <a:xfrm>
            <a:off x="770011" y="5577496"/>
            <a:ext cx="578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code: 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570353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scatterplots, bar graphs and line graphs were used to explore data and visualize the relationship between different features.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583027-E3A8-FB73-5EFC-5BCEDEA2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2540356"/>
            <a:ext cx="10181769" cy="2747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60D98-20DA-6C7D-C5CA-5896288D39AC}"/>
              </a:ext>
            </a:extLst>
          </p:cNvPr>
          <p:cNvSpPr txBox="1"/>
          <p:nvPr/>
        </p:nvSpPr>
        <p:spPr>
          <a:xfrm>
            <a:off x="770009" y="5656241"/>
            <a:ext cx="19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 source code: 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228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IN" sz="22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The following SQL queries were performed: </a:t>
            </a:r>
            <a:endParaRPr lang="en-IN" sz="2200" dirty="0"/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Names of the unique launch sites in the space mission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Top 5 launch sites whose name begin with the string 'CCA’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Total payload mass carried by boosters launched by NASA (CRS)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Average payload mass carried by booster version F9 v1.1 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Date when the first successful landing outcome in ground pad was achieved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Names of the boosters which have success in drone ship and have payload mass between 4000 and 6000 kg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Total number of successful and failure mission outcomes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Names of the booster versions which have carried the maximum payload mass; 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Failed landing outcomes in drone ship, their booster versions, and launch site names for in year 2015 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lvl="1"/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Rank of the count of landing outcomes (such as Failure (drone ship) or Success (ground pad)) between the date 2010-06-04 and 2017-03-20. 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6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Markers, circles, lines and marker clusters were used with Maps </a:t>
            </a:r>
          </a:p>
          <a:p>
            <a:pPr lvl="1"/>
            <a:r>
              <a:rPr lang="en-IN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Markers indicate different launch sites</a:t>
            </a:r>
            <a:endParaRPr lang="en-IN" dirty="0"/>
          </a:p>
          <a:p>
            <a:pPr lvl="1"/>
            <a:r>
              <a:rPr lang="en-IN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Circles indicate highlighted areas around specific coordinates, like NASA Johnson Space Centre</a:t>
            </a:r>
            <a:endParaRPr lang="en-IN" dirty="0"/>
          </a:p>
          <a:p>
            <a:pPr lvl="1"/>
            <a:r>
              <a:rPr lang="en-IN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Marker clusters indicate groups of events in each coordinate, like launches in a launch site</a:t>
            </a:r>
            <a:endParaRPr lang="en-IN" dirty="0"/>
          </a:p>
          <a:p>
            <a:pPr lvl="1"/>
            <a:r>
              <a:rPr lang="en-IN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Lines are used to indicate distances between two relevant coordinates. </a:t>
            </a:r>
          </a:p>
          <a:p>
            <a:pPr lvl="1"/>
            <a:endParaRPr lang="en-IN" dirty="0">
              <a:solidFill>
                <a:srgbClr val="282828"/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IN" sz="2000" dirty="0"/>
          </a:p>
          <a:p>
            <a:pPr lvl="1"/>
            <a:r>
              <a:rPr lang="en-IN" sz="20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Source code:</a:t>
            </a:r>
            <a:endParaRPr lang="en-IN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The following graphs and plots were used to visualize data </a:t>
            </a:r>
          </a:p>
          <a:p>
            <a:pPr lvl="1"/>
            <a:r>
              <a:rPr lang="en-IN" sz="2000" dirty="0">
                <a:solidFill>
                  <a:srgbClr val="282828"/>
                </a:solidFill>
                <a:latin typeface="Abadi" panose="020B0604020104020204" pitchFamily="34" charset="0"/>
              </a:rPr>
              <a:t>Percentage of launches by site</a:t>
            </a:r>
          </a:p>
          <a:p>
            <a:pPr lvl="1"/>
            <a:r>
              <a:rPr lang="en-IN" sz="2000" dirty="0">
                <a:solidFill>
                  <a:srgbClr val="282828"/>
                </a:solidFill>
                <a:latin typeface="Abadi" panose="020B0604020104020204" pitchFamily="34" charset="0"/>
              </a:rPr>
              <a:t>Payload range</a:t>
            </a:r>
          </a:p>
          <a:p>
            <a:pPr marL="457200" lvl="1" indent="0">
              <a:buNone/>
            </a:pPr>
            <a:endParaRPr lang="en-IN" sz="2000" dirty="0">
              <a:solidFill>
                <a:srgbClr val="282828"/>
              </a:solidFill>
              <a:latin typeface="Abadi" panose="020B0604020104020204" pitchFamily="34" charset="0"/>
            </a:endParaRPr>
          </a:p>
          <a:p>
            <a:r>
              <a:rPr lang="en-IN" sz="24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This combination enabled us to analyse the relation between payloads and launch sites, helping to identify the best place to launch according to payloads.</a:t>
            </a:r>
          </a:p>
          <a:p>
            <a:endParaRPr lang="en-IN" sz="1800" dirty="0">
              <a:solidFill>
                <a:srgbClr val="282828"/>
              </a:solidFill>
              <a:latin typeface="Abadi" panose="020B0604020104020204" pitchFamily="34" charset="0"/>
            </a:endParaRPr>
          </a:p>
          <a:p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Source code:  </a:t>
            </a:r>
            <a:endParaRPr lang="en-IN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models on 4  namely: Logistic regression, Decision tree, Support vector machine and K-nearest neighbors were trained and tested.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are trained and tested over different combinations of parameters. Optimal parameters are chosen for each model and the model with the highest accuracy is finally chosen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5FC33C-0970-FBC2-7F17-FEA21A941204}"/>
              </a:ext>
            </a:extLst>
          </p:cNvPr>
          <p:cNvSpPr/>
          <p:nvPr/>
        </p:nvSpPr>
        <p:spPr>
          <a:xfrm>
            <a:off x="1204020" y="4158199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scaling and splitting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79833-FA4E-40AA-3724-A53FC1AA723D}"/>
              </a:ext>
            </a:extLst>
          </p:cNvPr>
          <p:cNvSpPr/>
          <p:nvPr/>
        </p:nvSpPr>
        <p:spPr>
          <a:xfrm>
            <a:off x="4260390" y="4158199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 creation &amp; Hyperparameter tuning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3C654-0BF3-8725-5680-18782C39639B}"/>
              </a:ext>
            </a:extLst>
          </p:cNvPr>
          <p:cNvSpPr/>
          <p:nvPr/>
        </p:nvSpPr>
        <p:spPr>
          <a:xfrm>
            <a:off x="7316760" y="4158199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 with optimal score selected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15C2F-3AB3-63E0-7B85-A34A65024010}"/>
              </a:ext>
            </a:extLst>
          </p:cNvPr>
          <p:cNvSpPr txBox="1"/>
          <p:nvPr/>
        </p:nvSpPr>
        <p:spPr>
          <a:xfrm>
            <a:off x="770010" y="5656241"/>
            <a:ext cx="228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selected: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47926B-A132-05C5-8BEE-105B2ADE03EB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3308241" y="4615399"/>
            <a:ext cx="9521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C0BE4F-C628-8B01-13BC-CDF6B38334BE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364611" y="4615399"/>
            <a:ext cx="95214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6"/>
            <a:ext cx="10616847" cy="41507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Space X uses 4 different launch sites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ArialMT"/>
              </a:rPr>
              <a:t>Most amount of payloads have been sent to Geostationary transfer orbit (GTO)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The first successful landing outcome occurred in 2015, five years after the first launch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ArialMT"/>
              </a:rPr>
              <a:t>Drone ships are most extensively used for landing rockets.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Many Falcon 9 booster versions having payload above the average were successful at landing in drone ships</a:t>
            </a:r>
            <a:endParaRPr lang="en-IN" sz="1800" dirty="0">
              <a:solidFill>
                <a:srgbClr val="282828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All 5 landing attempts of flights that sent payloads to SSO (Sun-synchronous orbit) were successful.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ArialMT"/>
              </a:rPr>
              <a:t>Flights with top 3 largest payloads have gone to VLEO (Very low earth orbit) and a majority of recent Falcon 9 flights also delivered payloads in </a:t>
            </a:r>
            <a:r>
              <a:rPr lang="en-IN" sz="1800" dirty="0">
                <a:solidFill>
                  <a:srgbClr val="282828"/>
                </a:solidFill>
                <a:latin typeface="ArialMT"/>
              </a:rPr>
              <a:t>the </a:t>
            </a:r>
            <a:r>
              <a:rPr lang="en-IN" sz="1800" dirty="0">
                <a:solidFill>
                  <a:srgbClr val="282828"/>
                </a:solidFill>
                <a:effectLst/>
                <a:latin typeface="ArialMT"/>
              </a:rPr>
              <a:t>VLEO region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Cape Canaveral launch site (CCAFS SLC-40) is the most used extensively used launch site by SpaceX.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Two booster versions failed at landing in drone ships in 2015: F9 v1.1 B1012 and F9 v1.1 B1015;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282828"/>
                </a:solidFill>
                <a:effectLst/>
                <a:latin typeface=""/>
              </a:rPr>
              <a:t>Landing success rates have consistently improved over the years.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65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US" sz="2200" spc="6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lang="en-US" sz="2200" dirty="0">
                <a:latin typeface="Arial"/>
                <a:cs typeface="Arial"/>
              </a:rPr>
              <a:t> s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afe</a:t>
            </a:r>
            <a:r>
              <a:rPr lang="en-US" sz="22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places</a:t>
            </a:r>
            <a:r>
              <a:rPr lang="en-US" sz="2200" spc="-90" dirty="0">
                <a:solidFill>
                  <a:srgbClr val="292929"/>
                </a:solidFill>
                <a:latin typeface="Arial"/>
                <a:cs typeface="Arial"/>
              </a:rPr>
              <a:t> (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sea</a:t>
            </a:r>
            <a:r>
              <a:rPr lang="en-US" sz="2200" spc="-90" dirty="0">
                <a:solidFill>
                  <a:srgbClr val="292929"/>
                </a:solidFill>
                <a:latin typeface="Arial"/>
                <a:cs typeface="Arial"/>
              </a:rPr>
              <a:t>) and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infrastructure</a:t>
            </a:r>
            <a:r>
              <a:rPr lang="en-US" sz="2200" spc="4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IN" sz="2200" spc="-55" dirty="0">
                <a:solidFill>
                  <a:srgbClr val="292929"/>
                </a:solidFill>
                <a:latin typeface="Arial"/>
                <a:cs typeface="Arial"/>
              </a:rPr>
              <a:t>around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lang="en-US" sz="2200" spc="-95" dirty="0">
                <a:solidFill>
                  <a:srgbClr val="292929"/>
                </a:solidFill>
                <a:latin typeface="Arial"/>
                <a:cs typeface="Arial"/>
              </a:rPr>
              <a:t>occur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lang="en-US" sz="2200" spc="-30" dirty="0">
                <a:solidFill>
                  <a:srgbClr val="292929"/>
                </a:solidFill>
                <a:latin typeface="Arial"/>
                <a:cs typeface="Arial"/>
              </a:rPr>
              <a:t>east coast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430927" y="-57656"/>
            <a:ext cx="1456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160" dirty="0"/>
          </a:p>
        </p:txBody>
      </p:sp>
      <p:sp>
        <p:nvSpPr>
          <p:cNvPr id="4" name="object 4"/>
          <p:cNvSpPr/>
          <p:nvPr/>
        </p:nvSpPr>
        <p:spPr>
          <a:xfrm>
            <a:off x="985519" y="3517900"/>
            <a:ext cx="4038600" cy="243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2300" y="3497579"/>
            <a:ext cx="4038600" cy="2456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pPr marL="38100">
                <a:lnSpc>
                  <a:spcPts val="1839"/>
                </a:lnSpc>
              </a:pPr>
              <a:t>18</a:t>
            </a:fld>
            <a:endParaRPr spc="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CA256-BA4E-EAE7-D89F-44105DE813C9}"/>
              </a:ext>
            </a:extLst>
          </p:cNvPr>
          <p:cNvSpPr txBox="1"/>
          <p:nvPr/>
        </p:nvSpPr>
        <p:spPr>
          <a:xfrm>
            <a:off x="920114" y="497258"/>
            <a:ext cx="162595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Results</a:t>
            </a:r>
            <a:endParaRPr lang="en-US" sz="3700" dirty="0">
              <a:latin typeface="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98CA5C-5648-0536-8802-59716E2907CC}"/>
              </a:ext>
            </a:extLst>
          </p:cNvPr>
          <p:cNvCxnSpPr/>
          <p:nvPr/>
        </p:nvCxnSpPr>
        <p:spPr>
          <a:xfrm>
            <a:off x="920114" y="1247457"/>
            <a:ext cx="106468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-75" dirty="0">
                <a:solidFill>
                  <a:srgbClr val="292929"/>
                </a:solidFill>
                <a:latin typeface="Arial"/>
                <a:cs typeface="Arial"/>
              </a:rPr>
              <a:t>Support vector machine works best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landings </a:t>
            </a:r>
            <a:r>
              <a:rPr lang="en-US" sz="2200" spc="-50" dirty="0">
                <a:solidFill>
                  <a:srgbClr val="292929"/>
                </a:solidFill>
                <a:latin typeface="Arial"/>
                <a:cs typeface="Arial"/>
              </a:rPr>
              <a:t>overall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having </a:t>
            </a:r>
            <a:r>
              <a:rPr lang="en-US" sz="2200" spc="-50" dirty="0">
                <a:solidFill>
                  <a:srgbClr val="292929"/>
                </a:solidFill>
                <a:latin typeface="Arial"/>
                <a:cs typeface="Arial"/>
              </a:rPr>
              <a:t>an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lang="en-US" sz="2200" spc="-110" dirty="0">
                <a:solidFill>
                  <a:srgbClr val="292929"/>
                </a:solidFill>
                <a:latin typeface="Arial"/>
                <a:cs typeface="Arial"/>
              </a:rPr>
              <a:t>of around 84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%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lang="en-US" sz="2200" spc="-70" dirty="0">
                <a:solidFill>
                  <a:srgbClr val="292929"/>
                </a:solidFill>
                <a:latin typeface="Arial"/>
                <a:cs typeface="Arial"/>
              </a:rPr>
              <a:t>similar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lang="en-US" sz="2200" spc="-45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0114" y="515069"/>
            <a:ext cx="2059098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700" dirty="0">
                <a:solidFill>
                  <a:srgbClr val="0B49CB"/>
                </a:solidFill>
                <a:latin typeface="Abadi"/>
              </a:rPr>
              <a:t>Results</a:t>
            </a:r>
            <a:endParaRPr sz="3700" spc="-16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pPr marL="38100">
                <a:lnSpc>
                  <a:spcPts val="1839"/>
                </a:lnSpc>
              </a:pPr>
              <a:t>19</a:t>
            </a:fld>
            <a:endParaRPr spc="75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EEB50E-B45D-D75E-8B33-3C5F4AE55139}"/>
              </a:ext>
            </a:extLst>
          </p:cNvPr>
          <p:cNvCxnSpPr/>
          <p:nvPr/>
        </p:nvCxnSpPr>
        <p:spPr>
          <a:xfrm flipV="1">
            <a:off x="847023" y="1097280"/>
            <a:ext cx="10963175" cy="1540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AF33FDB-8D5F-1CEA-17CF-938EE124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72" y="2780986"/>
            <a:ext cx="4161160" cy="33230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B623B1E-C16E-1B0D-D6E8-B4D568BD9FE3}"/>
              </a:ext>
            </a:extLst>
          </p:cNvPr>
          <p:cNvSpPr/>
          <p:nvPr/>
        </p:nvSpPr>
        <p:spPr>
          <a:xfrm>
            <a:off x="709051" y="1518869"/>
            <a:ext cx="10576560" cy="2385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920707A-BFC8-64B4-13A6-C3DA1A6BF486}"/>
              </a:ext>
            </a:extLst>
          </p:cNvPr>
          <p:cNvSpPr txBox="1"/>
          <p:nvPr/>
        </p:nvSpPr>
        <p:spPr>
          <a:xfrm>
            <a:off x="953552" y="4170526"/>
            <a:ext cx="9347200" cy="1726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30" dirty="0">
                <a:solidFill>
                  <a:srgbClr val="292929"/>
                </a:solidFill>
                <a:latin typeface=""/>
                <a:cs typeface="Arial"/>
              </a:rPr>
              <a:t>From the </a:t>
            </a:r>
            <a:r>
              <a:rPr sz="2200" spc="30" dirty="0">
                <a:solidFill>
                  <a:srgbClr val="292929"/>
                </a:solidFill>
                <a:latin typeface=""/>
                <a:cs typeface="Arial"/>
              </a:rPr>
              <a:t>plot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above, </a:t>
            </a:r>
            <a:r>
              <a:rPr lang="en-US" sz="2200" spc="-75" dirty="0">
                <a:solidFill>
                  <a:srgbClr val="292929"/>
                </a:solidFill>
                <a:latin typeface=""/>
                <a:cs typeface="Arial"/>
              </a:rPr>
              <a:t>we can see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that </a:t>
            </a:r>
            <a:r>
              <a:rPr sz="2200" spc="-160" dirty="0">
                <a:solidFill>
                  <a:srgbClr val="292929"/>
                </a:solidFill>
                <a:latin typeface=""/>
                <a:cs typeface="Arial"/>
              </a:rPr>
              <a:t>CCAF5 </a:t>
            </a:r>
            <a:r>
              <a:rPr sz="2200" spc="-240" dirty="0">
                <a:solidFill>
                  <a:srgbClr val="292929"/>
                </a:solidFill>
                <a:latin typeface=""/>
                <a:cs typeface="Arial"/>
              </a:rPr>
              <a:t>SLC</a:t>
            </a:r>
            <a:r>
              <a:rPr lang="en-US" sz="2200" spc="-240" dirty="0">
                <a:solidFill>
                  <a:srgbClr val="292929"/>
                </a:solidFill>
                <a:latin typeface=""/>
                <a:cs typeface="Arial"/>
              </a:rPr>
              <a:t>-</a:t>
            </a:r>
            <a:r>
              <a:rPr sz="2200" spc="-24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"/>
                <a:cs typeface="Arial"/>
              </a:rPr>
              <a:t>40</a:t>
            </a:r>
            <a:r>
              <a:rPr lang="en-US" sz="2200" spc="25" dirty="0">
                <a:solidFill>
                  <a:srgbClr val="292929"/>
                </a:solidFill>
                <a:latin typeface=""/>
                <a:cs typeface="Arial"/>
              </a:rPr>
              <a:t> is the most used site with also the most success</a:t>
            </a:r>
            <a:endParaRPr sz="2200" dirty="0">
              <a:latin typeface="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In </a:t>
            </a:r>
            <a:r>
              <a:rPr sz="2200" spc="-80" dirty="0">
                <a:solidFill>
                  <a:srgbClr val="292929"/>
                </a:solidFill>
                <a:latin typeface=""/>
                <a:cs typeface="Arial"/>
              </a:rPr>
              <a:t>second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place </a:t>
            </a:r>
            <a:r>
              <a:rPr sz="2200" spc="-135" dirty="0">
                <a:solidFill>
                  <a:srgbClr val="292929"/>
                </a:solidFill>
                <a:latin typeface=""/>
                <a:cs typeface="Arial"/>
              </a:rPr>
              <a:t>VAFB </a:t>
            </a:r>
            <a:r>
              <a:rPr sz="2200" spc="-240" dirty="0">
                <a:solidFill>
                  <a:srgbClr val="292929"/>
                </a:solidFill>
                <a:latin typeface=""/>
                <a:cs typeface="Arial"/>
              </a:rPr>
              <a:t>SLC </a:t>
            </a:r>
            <a:r>
              <a:rPr sz="2200" spc="-105" dirty="0">
                <a:solidFill>
                  <a:srgbClr val="292929"/>
                </a:solidFill>
                <a:latin typeface=""/>
                <a:cs typeface="Arial"/>
              </a:rPr>
              <a:t>4E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200" spc="20" dirty="0">
                <a:solidFill>
                  <a:srgbClr val="292929"/>
                </a:solidFill>
                <a:latin typeface=""/>
                <a:cs typeface="Arial"/>
              </a:rPr>
              <a:t>third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place </a:t>
            </a:r>
            <a:r>
              <a:rPr sz="2200" spc="-280" dirty="0">
                <a:solidFill>
                  <a:srgbClr val="292929"/>
                </a:solidFill>
                <a:latin typeface=""/>
                <a:cs typeface="Arial"/>
              </a:rPr>
              <a:t>KSC </a:t>
            </a:r>
            <a:r>
              <a:rPr sz="2200" spc="-204" dirty="0">
                <a:solidFill>
                  <a:srgbClr val="292929"/>
                </a:solidFill>
                <a:latin typeface=""/>
                <a:cs typeface="Arial"/>
              </a:rPr>
              <a:t>LC</a:t>
            </a:r>
            <a:r>
              <a:rPr sz="2200" spc="8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39A</a:t>
            </a:r>
            <a:endParaRPr sz="2200" dirty="0">
              <a:latin typeface="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40" dirty="0">
                <a:solidFill>
                  <a:srgbClr val="292929"/>
                </a:solidFill>
                <a:latin typeface=""/>
                <a:cs typeface="Arial"/>
              </a:rPr>
              <a:t>We can further observe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general </a:t>
            </a:r>
            <a:r>
              <a:rPr sz="2200" spc="-130" dirty="0">
                <a:solidFill>
                  <a:srgbClr val="292929"/>
                </a:solidFill>
                <a:latin typeface="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over</a:t>
            </a:r>
            <a:r>
              <a:rPr sz="2200" spc="17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time.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9E03C23E-F7DE-A8DA-7720-96E3B02E0FE2}"/>
              </a:ext>
            </a:extLst>
          </p:cNvPr>
          <p:cNvSpPr/>
          <p:nvPr/>
        </p:nvSpPr>
        <p:spPr>
          <a:xfrm>
            <a:off x="756920" y="1486568"/>
            <a:ext cx="10678160" cy="2382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85107F6-7F08-7D2F-DCDC-1DEBECA78D60}"/>
              </a:ext>
            </a:extLst>
          </p:cNvPr>
          <p:cNvSpPr txBox="1"/>
          <p:nvPr/>
        </p:nvSpPr>
        <p:spPr>
          <a:xfrm>
            <a:off x="770011" y="4174535"/>
            <a:ext cx="10083800" cy="1208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"/>
                <a:cs typeface="Arial"/>
              </a:rPr>
              <a:t>Payloads</a:t>
            </a:r>
            <a:r>
              <a:rPr sz="2200" spc="6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over</a:t>
            </a:r>
            <a:r>
              <a:rPr sz="2200" spc="6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"/>
                <a:cs typeface="Arial"/>
              </a:rPr>
              <a:t>9,000kg</a:t>
            </a:r>
            <a:r>
              <a:rPr sz="2200" spc="7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"/>
                <a:cs typeface="Arial"/>
              </a:rPr>
              <a:t>have</a:t>
            </a:r>
            <a:r>
              <a:rPr sz="22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"/>
                <a:cs typeface="Arial"/>
              </a:rPr>
              <a:t>great</a:t>
            </a:r>
            <a:r>
              <a:rPr sz="2200" spc="8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"/>
                <a:cs typeface="Arial"/>
              </a:rPr>
              <a:t>success</a:t>
            </a:r>
            <a:r>
              <a:rPr lang="en-US" sz="2200" dirty="0">
                <a:latin typeface="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rate</a:t>
            </a:r>
            <a:r>
              <a:rPr lang="en-US" sz="2200" spc="-55" dirty="0">
                <a:solidFill>
                  <a:srgbClr val="292929"/>
                </a:solidFill>
                <a:latin typeface=""/>
                <a:cs typeface="Arial"/>
              </a:rPr>
              <a:t>s</a:t>
            </a:r>
            <a:endParaRPr sz="2200" dirty="0">
              <a:latin typeface="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over </a:t>
            </a:r>
            <a:r>
              <a:rPr sz="2200" spc="40" dirty="0">
                <a:solidFill>
                  <a:srgbClr val="292929"/>
                </a:solidFill>
                <a:latin typeface=""/>
                <a:cs typeface="Arial"/>
              </a:rPr>
              <a:t>12,000kg </a:t>
            </a:r>
            <a:r>
              <a:rPr lang="en-US" sz="2200" spc="40" dirty="0">
                <a:solidFill>
                  <a:srgbClr val="292929"/>
                </a:solidFill>
                <a:latin typeface=""/>
                <a:cs typeface="Arial"/>
              </a:rPr>
              <a:t>have been sent only from </a:t>
            </a:r>
            <a:r>
              <a:rPr sz="2200" spc="-240" dirty="0">
                <a:solidFill>
                  <a:srgbClr val="292929"/>
                </a:solidFill>
                <a:latin typeface=""/>
                <a:cs typeface="Arial"/>
              </a:rPr>
              <a:t>CCAFS SLC </a:t>
            </a:r>
            <a:r>
              <a:rPr sz="2200" spc="95" dirty="0">
                <a:solidFill>
                  <a:srgbClr val="292929"/>
                </a:solidFill>
                <a:latin typeface=""/>
                <a:cs typeface="Arial"/>
              </a:rPr>
              <a:t>40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200" spc="-280" dirty="0">
                <a:solidFill>
                  <a:srgbClr val="292929"/>
                </a:solidFill>
                <a:latin typeface=""/>
                <a:cs typeface="Arial"/>
              </a:rPr>
              <a:t>KSC</a:t>
            </a:r>
            <a:r>
              <a:rPr sz="220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"/>
                <a:cs typeface="Arial"/>
              </a:rPr>
              <a:t>LC</a:t>
            </a:r>
            <a:endParaRPr sz="2200" dirty="0">
              <a:latin typeface="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"/>
                <a:cs typeface="Arial"/>
              </a:rPr>
              <a:t>39A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"/>
                <a:cs typeface="Arial"/>
              </a:rPr>
              <a:t>sites.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F747E00-B701-ED00-0BDF-11277600467D}"/>
              </a:ext>
            </a:extLst>
          </p:cNvPr>
          <p:cNvSpPr txBox="1"/>
          <p:nvPr/>
        </p:nvSpPr>
        <p:spPr>
          <a:xfrm>
            <a:off x="887495" y="1904247"/>
            <a:ext cx="5565140" cy="2177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lang="en-US" sz="2200" spc="-15" dirty="0">
                <a:solidFill>
                  <a:srgbClr val="292929"/>
                </a:solidFill>
                <a:latin typeface="Arial"/>
                <a:cs typeface="Arial"/>
              </a:rPr>
              <a:t>highest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rates </a:t>
            </a:r>
            <a:r>
              <a:rPr lang="en-US" sz="2200" spc="-6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orbits:</a:t>
            </a:r>
            <a:endParaRPr sz="2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ES-L1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GEO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HEO</a:t>
            </a:r>
            <a:endParaRPr lang="en-US" sz="1800" spc="-150" dirty="0">
              <a:solidFill>
                <a:srgbClr val="292929"/>
              </a:solidFill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IN" sz="1800" spc="-150" dirty="0">
                <a:solidFill>
                  <a:srgbClr val="292929"/>
                </a:solidFill>
                <a:latin typeface="Arial"/>
                <a:cs typeface="Arial"/>
              </a:rPr>
              <a:t>…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457CEA8-763B-4476-A886-865665C5E1A0}"/>
              </a:ext>
            </a:extLst>
          </p:cNvPr>
          <p:cNvSpPr/>
          <p:nvPr/>
        </p:nvSpPr>
        <p:spPr>
          <a:xfrm>
            <a:off x="6843562" y="1869439"/>
            <a:ext cx="4441657" cy="3593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6ABB4D1-D557-A989-25B4-3A1FD9360281}"/>
              </a:ext>
            </a:extLst>
          </p:cNvPr>
          <p:cNvSpPr/>
          <p:nvPr/>
        </p:nvSpPr>
        <p:spPr>
          <a:xfrm>
            <a:off x="769619" y="1597660"/>
            <a:ext cx="10688320" cy="2379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2AE2F9A-7632-7A78-59C8-B8330D1F5E42}"/>
              </a:ext>
            </a:extLst>
          </p:cNvPr>
          <p:cNvSpPr txBox="1"/>
          <p:nvPr/>
        </p:nvSpPr>
        <p:spPr>
          <a:xfrm>
            <a:off x="848994" y="4087379"/>
            <a:ext cx="9236075" cy="1386918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-130" dirty="0">
                <a:solidFill>
                  <a:srgbClr val="292929"/>
                </a:solidFill>
                <a:latin typeface=""/>
                <a:cs typeface="Arial"/>
              </a:rPr>
              <a:t>S</a:t>
            </a:r>
            <a:r>
              <a:rPr sz="2200" spc="-130" dirty="0">
                <a:solidFill>
                  <a:srgbClr val="292929"/>
                </a:solidFill>
                <a:latin typeface=""/>
                <a:cs typeface="Arial"/>
              </a:rPr>
              <a:t>uccess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over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time </a:t>
            </a:r>
            <a:r>
              <a:rPr lang="en-US" sz="2200" spc="-30" dirty="0">
                <a:solidFill>
                  <a:srgbClr val="292929"/>
                </a:solidFill>
                <a:latin typeface="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all</a:t>
            </a:r>
            <a:r>
              <a:rPr sz="2200" spc="15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"/>
                <a:cs typeface="Arial"/>
              </a:rPr>
              <a:t>orbits</a:t>
            </a:r>
            <a:endParaRPr sz="2200" dirty="0">
              <a:latin typeface="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"/>
                <a:cs typeface="Arial"/>
              </a:rPr>
              <a:t>VLEO </a:t>
            </a:r>
            <a:r>
              <a:rPr sz="2200" spc="35" dirty="0">
                <a:solidFill>
                  <a:srgbClr val="292929"/>
                </a:solidFill>
                <a:latin typeface=""/>
                <a:cs typeface="Arial"/>
              </a:rPr>
              <a:t>orbit </a:t>
            </a:r>
            <a:r>
              <a:rPr sz="2200" spc="-130" dirty="0">
                <a:solidFill>
                  <a:srgbClr val="292929"/>
                </a:solidFill>
                <a:latin typeface=""/>
                <a:cs typeface="Arial"/>
              </a:rPr>
              <a:t>seems </a:t>
            </a:r>
            <a:r>
              <a:rPr lang="en-US" sz="2200" spc="-130" dirty="0">
                <a:solidFill>
                  <a:srgbClr val="292929"/>
                </a:solidFill>
                <a:latin typeface=""/>
                <a:cs typeface="Arial"/>
              </a:rPr>
              <a:t>to be </a:t>
            </a:r>
            <a:r>
              <a:rPr sz="2200" spc="-145" dirty="0">
                <a:solidFill>
                  <a:srgbClr val="292929"/>
                </a:solidFill>
                <a:latin typeface="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"/>
                <a:cs typeface="Arial"/>
              </a:rPr>
              <a:t>new business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opportunity,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due </a:t>
            </a:r>
            <a:r>
              <a:rPr sz="2200" spc="40" dirty="0">
                <a:solidFill>
                  <a:srgbClr val="292929"/>
                </a:solidFill>
                <a:latin typeface="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recent </a:t>
            </a:r>
            <a:r>
              <a:rPr sz="2200" spc="-90" dirty="0">
                <a:solidFill>
                  <a:srgbClr val="292929"/>
                </a:solidFill>
                <a:latin typeface=""/>
                <a:cs typeface="Arial"/>
              </a:rPr>
              <a:t>increase </a:t>
            </a:r>
            <a:r>
              <a:rPr lang="en-US" sz="2200" spc="-5" dirty="0">
                <a:solidFill>
                  <a:srgbClr val="292929"/>
                </a:solidFill>
                <a:latin typeface=""/>
                <a:cs typeface="Arial"/>
              </a:rPr>
              <a:t>in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its</a:t>
            </a:r>
            <a:r>
              <a:rPr lang="en-US" sz="2200" dirty="0">
                <a:latin typeface="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frequency</a:t>
            </a:r>
            <a:r>
              <a:rPr lang="en-US" sz="2200" spc="-70" dirty="0">
                <a:solidFill>
                  <a:srgbClr val="292929"/>
                </a:solidFill>
                <a:latin typeface=""/>
                <a:cs typeface="Arial"/>
              </a:rPr>
              <a:t>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3C1B504-F829-8DC1-D7FE-16BAF2A40194}"/>
              </a:ext>
            </a:extLst>
          </p:cNvPr>
          <p:cNvSpPr/>
          <p:nvPr/>
        </p:nvSpPr>
        <p:spPr>
          <a:xfrm>
            <a:off x="683651" y="1673726"/>
            <a:ext cx="10688320" cy="2382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AB863CE-F038-C9FC-071C-FC614A1A2EB0}"/>
              </a:ext>
            </a:extLst>
          </p:cNvPr>
          <p:cNvSpPr txBox="1"/>
          <p:nvPr/>
        </p:nvSpPr>
        <p:spPr>
          <a:xfrm>
            <a:off x="770011" y="4056245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-40" dirty="0">
                <a:solidFill>
                  <a:srgbClr val="292929"/>
                </a:solidFill>
                <a:latin typeface=""/>
                <a:cs typeface="Arial"/>
              </a:rPr>
              <a:t>T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here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no </a:t>
            </a:r>
            <a:r>
              <a:rPr sz="2200" spc="-20" dirty="0">
                <a:solidFill>
                  <a:srgbClr val="292929"/>
                </a:solidFill>
                <a:latin typeface="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200" spc="-130" dirty="0">
                <a:solidFill>
                  <a:srgbClr val="292929"/>
                </a:solidFill>
                <a:latin typeface="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rate </a:t>
            </a:r>
            <a:r>
              <a:rPr sz="2200" spc="45" dirty="0">
                <a:solidFill>
                  <a:srgbClr val="292929"/>
                </a:solidFill>
                <a:latin typeface=""/>
                <a:cs typeface="Arial"/>
              </a:rPr>
              <a:t>to </a:t>
            </a:r>
            <a:r>
              <a:rPr sz="2200" spc="35" dirty="0">
                <a:solidFill>
                  <a:srgbClr val="292929"/>
                </a:solidFill>
                <a:latin typeface=""/>
                <a:cs typeface="Arial"/>
              </a:rPr>
              <a:t>orbit</a:t>
            </a:r>
            <a:r>
              <a:rPr lang="en-US" sz="2200" spc="60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"/>
                <a:cs typeface="Arial"/>
              </a:rPr>
              <a:t>GTO</a:t>
            </a:r>
            <a:endParaRPr sz="2200" dirty="0">
              <a:latin typeface="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dirty="0">
                <a:latin typeface=""/>
                <a:cs typeface="Arial"/>
              </a:rPr>
              <a:t>The largest payloads have been sent to VLEO</a:t>
            </a:r>
            <a:endParaRPr sz="2200" dirty="0">
              <a:latin typeface="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are </a:t>
            </a:r>
            <a:r>
              <a:rPr lang="en-US" sz="2200" spc="-85" dirty="0">
                <a:solidFill>
                  <a:srgbClr val="292929"/>
                </a:solidFill>
                <a:latin typeface=""/>
                <a:cs typeface="Arial"/>
              </a:rPr>
              <a:t>very few </a:t>
            </a:r>
            <a:r>
              <a:rPr sz="2200" spc="-90" dirty="0">
                <a:solidFill>
                  <a:srgbClr val="292929"/>
                </a:solidFill>
                <a:latin typeface=""/>
                <a:cs typeface="Arial"/>
              </a:rPr>
              <a:t>launches </a:t>
            </a:r>
            <a:r>
              <a:rPr sz="2200" spc="45" dirty="0">
                <a:solidFill>
                  <a:srgbClr val="292929"/>
                </a:solidFill>
                <a:latin typeface="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"/>
                <a:cs typeface="Arial"/>
              </a:rPr>
              <a:t>orbits </a:t>
            </a:r>
            <a:r>
              <a:rPr sz="2200" spc="-245" dirty="0">
                <a:solidFill>
                  <a:srgbClr val="292929"/>
                </a:solidFill>
                <a:latin typeface=""/>
                <a:cs typeface="Arial"/>
              </a:rPr>
              <a:t>SO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"/>
                <a:cs typeface="Arial"/>
              </a:rPr>
              <a:t>GEO.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F5301C7-C6AB-0C8D-9FFC-6C400FEEE39D}"/>
              </a:ext>
            </a:extLst>
          </p:cNvPr>
          <p:cNvSpPr txBox="1"/>
          <p:nvPr/>
        </p:nvSpPr>
        <p:spPr>
          <a:xfrm>
            <a:off x="848994" y="2085975"/>
            <a:ext cx="5510530" cy="24160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-10" dirty="0">
                <a:solidFill>
                  <a:srgbClr val="292929"/>
                </a:solidFill>
                <a:latin typeface=""/>
                <a:cs typeface="Arial"/>
              </a:rPr>
              <a:t>There was no success (or </a:t>
            </a:r>
            <a:r>
              <a:rPr lang="en-US" sz="2200" spc="-10" dirty="0" err="1">
                <a:solidFill>
                  <a:srgbClr val="292929"/>
                </a:solidFill>
                <a:latin typeface=""/>
                <a:cs typeface="Arial"/>
              </a:rPr>
              <a:t>attemps</a:t>
            </a:r>
            <a:r>
              <a:rPr lang="en-US" sz="2200" spc="-10" dirty="0">
                <a:solidFill>
                  <a:srgbClr val="292929"/>
                </a:solidFill>
                <a:latin typeface=""/>
                <a:cs typeface="Arial"/>
              </a:rPr>
              <a:t>) of landings in the first three years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.</a:t>
            </a:r>
            <a:endParaRPr lang="en-US" sz="2200" spc="-45" dirty="0">
              <a:solidFill>
                <a:srgbClr val="292929"/>
              </a:solidFill>
              <a:latin typeface=""/>
              <a:cs typeface="Arial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endParaRPr lang="en-US" sz="2200" spc="-45" dirty="0">
              <a:solidFill>
                <a:srgbClr val="292929"/>
              </a:solidFill>
              <a:latin typeface="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IN" sz="2200" spc="-155" dirty="0">
                <a:solidFill>
                  <a:srgbClr val="292929"/>
                </a:solidFill>
                <a:latin typeface=""/>
                <a:cs typeface="Arial"/>
              </a:rPr>
              <a:t>Success </a:t>
            </a:r>
            <a:r>
              <a:rPr lang="en-IN" sz="2200" spc="-40" dirty="0">
                <a:solidFill>
                  <a:srgbClr val="292929"/>
                </a:solidFill>
                <a:latin typeface=""/>
                <a:cs typeface="Arial"/>
              </a:rPr>
              <a:t>rate </a:t>
            </a:r>
            <a:r>
              <a:rPr lang="en-IN" sz="2200" spc="-25" dirty="0">
                <a:solidFill>
                  <a:srgbClr val="292929"/>
                </a:solidFill>
                <a:latin typeface=""/>
                <a:cs typeface="Arial"/>
              </a:rPr>
              <a:t>started </a:t>
            </a:r>
            <a:r>
              <a:rPr lang="en-IN" sz="2200" spc="-60" dirty="0">
                <a:solidFill>
                  <a:srgbClr val="292929"/>
                </a:solidFill>
                <a:latin typeface=""/>
                <a:cs typeface="Arial"/>
              </a:rPr>
              <a:t>increasing </a:t>
            </a:r>
            <a:r>
              <a:rPr lang="en-IN" sz="2200" spc="-15" dirty="0">
                <a:solidFill>
                  <a:srgbClr val="292929"/>
                </a:solidFill>
                <a:latin typeface=""/>
                <a:cs typeface="Arial"/>
              </a:rPr>
              <a:t>in </a:t>
            </a:r>
            <a:r>
              <a:rPr lang="en-IN" sz="2200" spc="95" dirty="0">
                <a:solidFill>
                  <a:srgbClr val="292929"/>
                </a:solidFill>
                <a:latin typeface=""/>
                <a:cs typeface="Arial"/>
              </a:rPr>
              <a:t>2013</a:t>
            </a:r>
            <a:r>
              <a:rPr lang="en-IN" sz="2200" spc="12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lang="en-IN" sz="2200" spc="-70" dirty="0">
                <a:solidFill>
                  <a:srgbClr val="292929"/>
                </a:solidFill>
                <a:latin typeface=""/>
                <a:cs typeface="Arial"/>
              </a:rPr>
              <a:t>and</a:t>
            </a:r>
            <a:endParaRPr lang="en-IN" sz="2200" dirty="0">
              <a:latin typeface="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lang="en-IN" sz="2200" spc="-15" dirty="0">
                <a:solidFill>
                  <a:srgbClr val="292929"/>
                </a:solidFill>
                <a:latin typeface=""/>
                <a:cs typeface="Arial"/>
              </a:rPr>
              <a:t>kept </a:t>
            </a:r>
            <a:r>
              <a:rPr lang="en-IN" sz="2200" spc="5" dirty="0">
                <a:solidFill>
                  <a:srgbClr val="292929"/>
                </a:solidFill>
                <a:latin typeface=""/>
                <a:cs typeface="Arial"/>
              </a:rPr>
              <a:t>until</a:t>
            </a:r>
            <a:r>
              <a:rPr lang="en-IN" sz="2200" spc="50" dirty="0">
                <a:solidFill>
                  <a:srgbClr val="292929"/>
                </a:solidFill>
                <a:latin typeface=""/>
                <a:cs typeface="Arial"/>
              </a:rPr>
              <a:t> recent times.</a:t>
            </a:r>
            <a:endParaRPr lang="en-IN" sz="2200" dirty="0">
              <a:latin typeface=""/>
              <a:cs typeface="Arial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BE9C39C-8A52-92E0-6043-B478C9A064EA}"/>
              </a:ext>
            </a:extLst>
          </p:cNvPr>
          <p:cNvSpPr/>
          <p:nvPr/>
        </p:nvSpPr>
        <p:spPr>
          <a:xfrm>
            <a:off x="6997566" y="1845978"/>
            <a:ext cx="4181775" cy="3166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BAD3ECDA-D145-CFE2-DAC8-8E60FA9B723F}"/>
              </a:ext>
            </a:extLst>
          </p:cNvPr>
          <p:cNvSpPr txBox="1"/>
          <p:nvPr/>
        </p:nvSpPr>
        <p:spPr>
          <a:xfrm>
            <a:off x="848994" y="1841880"/>
            <a:ext cx="678384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dat</a:t>
            </a:r>
            <a:r>
              <a:rPr lang="en-US" sz="2200" spc="-60" dirty="0">
                <a:solidFill>
                  <a:srgbClr val="292929"/>
                </a:solidFill>
                <a:latin typeface=""/>
                <a:cs typeface="Arial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,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are </a:t>
            </a:r>
            <a:r>
              <a:rPr sz="2200" spc="-10" dirty="0">
                <a:solidFill>
                  <a:srgbClr val="292929"/>
                </a:solidFill>
                <a:latin typeface=""/>
                <a:cs typeface="Arial"/>
              </a:rPr>
              <a:t>four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launch</a:t>
            </a:r>
            <a:r>
              <a:rPr lang="en-US" sz="2200" spc="-6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"/>
                <a:cs typeface="Arial"/>
              </a:rPr>
              <a:t>sites: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D1E0411F-58DA-FF0A-FA85-E5823048EF69}"/>
              </a:ext>
            </a:extLst>
          </p:cNvPr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KSC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LC-39A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VAFB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3">
            <a:extLst>
              <a:ext uri="{FF2B5EF4-FFF2-40B4-BE49-F238E27FC236}">
                <a16:creationId xmlns:a16="http://schemas.microsoft.com/office/drawing/2014/main" id="{F3B64B65-8AA7-DD12-2858-259F753F0FDB}"/>
              </a:ext>
            </a:extLst>
          </p:cNvPr>
          <p:cNvSpPr txBox="1"/>
          <p:nvPr/>
        </p:nvSpPr>
        <p:spPr>
          <a:xfrm>
            <a:off x="848994" y="4920932"/>
            <a:ext cx="907288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"/>
                <a:cs typeface="Arial"/>
              </a:rPr>
              <a:t>The</a:t>
            </a:r>
            <a:r>
              <a:rPr lang="en-US" sz="2200" spc="-135" dirty="0">
                <a:solidFill>
                  <a:srgbClr val="292929"/>
                </a:solidFill>
                <a:latin typeface=""/>
                <a:cs typeface="Arial"/>
              </a:rPr>
              <a:t> above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are </a:t>
            </a:r>
            <a:r>
              <a:rPr sz="2200" spc="-25" dirty="0">
                <a:solidFill>
                  <a:srgbClr val="292929"/>
                </a:solidFill>
                <a:latin typeface=""/>
                <a:cs typeface="Arial"/>
              </a:rPr>
              <a:t>obtained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by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selecting unique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“launch_site”</a:t>
            </a:r>
            <a:r>
              <a:rPr sz="2200" spc="-2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values</a:t>
            </a:r>
            <a:r>
              <a:rPr lang="en-US" sz="2200" dirty="0">
                <a:latin typeface="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"/>
                <a:cs typeface="Arial"/>
              </a:rPr>
              <a:t>from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dataset.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D272470-ADB7-36E4-4073-FE5FD1909411}"/>
              </a:ext>
            </a:extLst>
          </p:cNvPr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"/>
                <a:cs typeface="Arial"/>
              </a:rPr>
              <a:t>5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records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where </a:t>
            </a:r>
            <a:r>
              <a:rPr sz="2200" spc="-80" dirty="0">
                <a:solidFill>
                  <a:srgbClr val="292929"/>
                </a:solidFill>
                <a:latin typeface=""/>
                <a:cs typeface="Arial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sites </a:t>
            </a:r>
            <a:r>
              <a:rPr sz="2200" spc="-25" dirty="0">
                <a:solidFill>
                  <a:srgbClr val="292929"/>
                </a:solidFill>
                <a:latin typeface=""/>
                <a:cs typeface="Arial"/>
              </a:rPr>
              <a:t>begin </a:t>
            </a:r>
            <a:r>
              <a:rPr sz="2200" spc="5" dirty="0">
                <a:solidFill>
                  <a:srgbClr val="292929"/>
                </a:solidFill>
                <a:latin typeface=""/>
                <a:cs typeface="Arial"/>
              </a:rPr>
              <a:t>with</a:t>
            </a:r>
            <a:r>
              <a:rPr sz="2200" spc="50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"/>
                <a:cs typeface="Arial"/>
              </a:rPr>
              <a:t>`CCA`: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1767675-E20D-BA54-E268-2D2AA3FAB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934737"/>
              </p:ext>
            </p:extLst>
          </p:nvPr>
        </p:nvGraphicFramePr>
        <p:xfrm>
          <a:off x="770011" y="2582478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Time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UTC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Mass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Orbit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 dirty="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2010-06-04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18:45:00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B0003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</a:t>
                      </a:r>
                      <a:r>
                        <a:rPr sz="12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Spacecraft  Qualification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Unit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</a:t>
                      </a:r>
                      <a:r>
                        <a:rPr sz="1200" spc="5" dirty="0">
                          <a:latin typeface="Carlito"/>
                          <a:cs typeface="Carlito"/>
                        </a:rPr>
                        <a:t>hu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2010-12-08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15:43:00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 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C1, two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CubeSats,  barrel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Brouere  cheese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(COTS)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NRO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(parachute)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2012-05-22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07:44:00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525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2012-10-08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00:35:00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B0006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2013-03-01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15:10:00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677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attemp</a:t>
                      </a:r>
                      <a:endParaRPr sz="1200" dirty="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6ED9397-474C-9363-B4E1-9CF06E83E6E3}"/>
              </a:ext>
            </a:extLst>
          </p:cNvPr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Total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payload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by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boosters </a:t>
            </a:r>
            <a:r>
              <a:rPr sz="2200" spc="-25" dirty="0">
                <a:solidFill>
                  <a:srgbClr val="292929"/>
                </a:solidFill>
                <a:latin typeface=""/>
                <a:cs typeface="Arial"/>
              </a:rPr>
              <a:t>from</a:t>
            </a:r>
            <a:r>
              <a:rPr sz="2200" spc="45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"/>
                <a:cs typeface="Arial"/>
              </a:rPr>
              <a:t>NASA: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E7D65519-20FF-AFB0-33A5-AE2846472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75885"/>
              </p:ext>
            </p:extLst>
          </p:nvPr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111.268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4BD9BB58-DF78-46D9-BDD0-DCB913884680}"/>
              </a:ext>
            </a:extLst>
          </p:cNvPr>
          <p:cNvSpPr txBox="1"/>
          <p:nvPr/>
        </p:nvSpPr>
        <p:spPr>
          <a:xfrm>
            <a:off x="848994" y="4408170"/>
            <a:ext cx="86499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-40" dirty="0">
                <a:solidFill>
                  <a:srgbClr val="292929"/>
                </a:solidFill>
                <a:latin typeface=""/>
                <a:cs typeface="Arial"/>
              </a:rPr>
              <a:t>We arrived at the number above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"/>
                <a:cs typeface="Arial"/>
              </a:rPr>
              <a:t>summing</a:t>
            </a:r>
            <a:r>
              <a:rPr sz="2200" spc="5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all</a:t>
            </a:r>
            <a:r>
              <a:rPr sz="2200" spc="4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payloads</a:t>
            </a:r>
            <a:r>
              <a:rPr sz="2200" spc="6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"/>
                <a:cs typeface="Arial"/>
              </a:rPr>
              <a:t>whose</a:t>
            </a:r>
            <a:r>
              <a:rPr sz="2200" spc="5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codes</a:t>
            </a:r>
            <a:r>
              <a:rPr lang="en-US" sz="2200" dirty="0">
                <a:latin typeface="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contain </a:t>
            </a:r>
            <a:r>
              <a:rPr sz="2200" spc="-175" dirty="0">
                <a:solidFill>
                  <a:srgbClr val="292929"/>
                </a:solidFill>
                <a:latin typeface=""/>
                <a:cs typeface="Arial"/>
              </a:rPr>
              <a:t>‘CRS’,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which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corresponds </a:t>
            </a:r>
            <a:r>
              <a:rPr sz="2200" spc="45" dirty="0">
                <a:solidFill>
                  <a:srgbClr val="292929"/>
                </a:solidFill>
                <a:latin typeface=""/>
                <a:cs typeface="Arial"/>
              </a:rPr>
              <a:t>to</a:t>
            </a:r>
            <a:r>
              <a:rPr sz="2200" spc="12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"/>
                <a:cs typeface="Arial"/>
              </a:rPr>
              <a:t>NASA.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42589"/>
            <a:ext cx="11126814" cy="468462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methodologies were used to analyze data: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SpaceX REST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(Data cleaning, Data exploration &amp; Data Visualization)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 (feature engineering, data scaling, hyperparameter tuning)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Required data was available on the internet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helped understand key patterns in data along with recognizing important features for machine learning model development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enabled us to predict landing outcome based of existing data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B5E2E61-8427-9CCB-B683-685FE0C7C00B}"/>
              </a:ext>
            </a:extLst>
          </p:cNvPr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Average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"/>
                <a:cs typeface="Arial"/>
              </a:rPr>
              <a:t>mass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by </a:t>
            </a:r>
            <a:r>
              <a:rPr sz="2200" spc="-20" dirty="0">
                <a:solidFill>
                  <a:srgbClr val="292929"/>
                </a:solidFill>
                <a:latin typeface=""/>
                <a:cs typeface="Arial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version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F9</a:t>
            </a:r>
            <a:r>
              <a:rPr sz="2200" spc="30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"/>
                <a:cs typeface="Arial"/>
              </a:rPr>
              <a:t>v1.1: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4C354172-FBB4-9383-6AE4-E50D9E9FB147}"/>
              </a:ext>
            </a:extLst>
          </p:cNvPr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Avg 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2.928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FCAD771D-16C9-4054-C66B-8282399D1827}"/>
              </a:ext>
            </a:extLst>
          </p:cNvPr>
          <p:cNvSpPr txBox="1"/>
          <p:nvPr/>
        </p:nvSpPr>
        <p:spPr>
          <a:xfrm>
            <a:off x="848994" y="4642738"/>
            <a:ext cx="87674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200" spc="-15" dirty="0">
                <a:solidFill>
                  <a:srgbClr val="292929"/>
                </a:solidFill>
                <a:latin typeface=""/>
                <a:cs typeface="Arial"/>
              </a:rPr>
              <a:t>We came to this number by f</a:t>
            </a:r>
            <a:r>
              <a:rPr sz="2200" spc="-15" dirty="0">
                <a:solidFill>
                  <a:srgbClr val="292929"/>
                </a:solidFill>
                <a:latin typeface=""/>
                <a:cs typeface="Arial"/>
              </a:rPr>
              <a:t>iltering</a:t>
            </a:r>
            <a:r>
              <a:rPr sz="2200" spc="6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by</a:t>
            </a:r>
            <a:r>
              <a:rPr sz="2200" spc="6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"/>
                <a:cs typeface="Arial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version</a:t>
            </a:r>
            <a:r>
              <a:rPr lang="en-US" sz="2200" spc="4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calculating</a:t>
            </a:r>
            <a:r>
              <a:rPr sz="22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average</a:t>
            </a:r>
            <a:r>
              <a:rPr lang="en-US" sz="2200" dirty="0">
                <a:latin typeface="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"/>
                <a:cs typeface="Arial"/>
              </a:rPr>
              <a:t>mass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9A2FF94-27C1-93EE-4F20-1715677CC958}"/>
              </a:ext>
            </a:extLst>
          </p:cNvPr>
          <p:cNvSpPr txBox="1"/>
          <p:nvPr/>
        </p:nvSpPr>
        <p:spPr>
          <a:xfrm>
            <a:off x="848994" y="1841880"/>
            <a:ext cx="605409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First </a:t>
            </a:r>
            <a:r>
              <a:rPr sz="2200" spc="-95" dirty="0">
                <a:solidFill>
                  <a:srgbClr val="292929"/>
                </a:solidFill>
                <a:latin typeface="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landing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"/>
                <a:cs typeface="Arial"/>
              </a:rPr>
              <a:t>groun</a:t>
            </a:r>
            <a:r>
              <a:rPr lang="en-US" sz="2200" spc="-15" dirty="0">
                <a:solidFill>
                  <a:srgbClr val="292929"/>
                </a:solidFill>
                <a:latin typeface=""/>
                <a:cs typeface="Arial"/>
              </a:rPr>
              <a:t>d pad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: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7BBDD3EA-5B5E-36A0-D412-29AB8CE62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412213"/>
              </p:ext>
            </p:extLst>
          </p:nvPr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2015-12-22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9F664E4C-93A0-BEB4-3C73-1BC245A9F7D3}"/>
              </a:ext>
            </a:extLst>
          </p:cNvPr>
          <p:cNvSpPr txBox="1"/>
          <p:nvPr/>
        </p:nvSpPr>
        <p:spPr>
          <a:xfrm>
            <a:off x="848994" y="4546859"/>
            <a:ext cx="92932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"/>
                <a:cs typeface="Arial"/>
              </a:rPr>
              <a:t>By </a:t>
            </a:r>
            <a:r>
              <a:rPr sz="2200" spc="5" dirty="0">
                <a:solidFill>
                  <a:srgbClr val="292929"/>
                </a:solidFill>
                <a:latin typeface=""/>
                <a:cs typeface="Arial"/>
              </a:rPr>
              <a:t>filtering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data </a:t>
            </a:r>
            <a:r>
              <a:rPr lang="en-US" sz="2200" spc="-45" dirty="0">
                <a:solidFill>
                  <a:srgbClr val="292929"/>
                </a:solidFill>
                <a:latin typeface=""/>
                <a:cs typeface="Arial"/>
              </a:rPr>
              <a:t>based on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outcome </a:t>
            </a:r>
            <a:r>
              <a:rPr lang="en-US" sz="2200" spc="-55" dirty="0">
                <a:solidFill>
                  <a:srgbClr val="292929"/>
                </a:solidFill>
                <a:latin typeface=""/>
                <a:cs typeface="Arial"/>
              </a:rPr>
              <a:t>(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"/>
                <a:cs typeface="Arial"/>
              </a:rPr>
              <a:t>ground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pad</a:t>
            </a:r>
            <a:r>
              <a:rPr lang="en-US" sz="2200" spc="-40" dirty="0">
                <a:solidFill>
                  <a:srgbClr val="292929"/>
                </a:solidFill>
                <a:latin typeface=""/>
                <a:cs typeface="Arial"/>
              </a:rPr>
              <a:t>)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200" spc="10" dirty="0">
                <a:solidFill>
                  <a:srgbClr val="292929"/>
                </a:solidFill>
                <a:latin typeface=""/>
                <a:cs typeface="Arial"/>
              </a:rPr>
              <a:t>getting 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minimum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value </a:t>
            </a:r>
            <a:r>
              <a:rPr sz="2200" spc="5" dirty="0">
                <a:solidFill>
                  <a:srgbClr val="292929"/>
                </a:solidFill>
                <a:latin typeface="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date</a:t>
            </a:r>
            <a:r>
              <a:rPr lang="en-US" sz="2200" spc="-40" dirty="0">
                <a:solidFill>
                  <a:srgbClr val="292929"/>
                </a:solidFill>
                <a:latin typeface=""/>
                <a:cs typeface="Arial"/>
              </a:rPr>
              <a:t> we identified the first occurrence.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F2DFF63-AA78-D25D-35B6-BE8A809375DA}"/>
              </a:ext>
            </a:extLst>
          </p:cNvPr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"/>
                <a:cs typeface="Arial"/>
              </a:rPr>
              <a:t>have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successfully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landed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on drone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ship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 had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greater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than </a:t>
            </a:r>
            <a:r>
              <a:rPr sz="2200" spc="95" dirty="0">
                <a:solidFill>
                  <a:srgbClr val="292929"/>
                </a:solidFill>
                <a:latin typeface=""/>
                <a:cs typeface="Arial"/>
              </a:rPr>
              <a:t>4000 </a:t>
            </a:r>
            <a:r>
              <a:rPr lang="en-US" sz="2200" spc="95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200" spc="-95" dirty="0">
                <a:solidFill>
                  <a:srgbClr val="292929"/>
                </a:solidFill>
                <a:latin typeface=""/>
                <a:cs typeface="Arial"/>
              </a:rPr>
              <a:t>less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than</a:t>
            </a:r>
            <a:r>
              <a:rPr lang="en-US" sz="2200" spc="33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"/>
                <a:cs typeface="Arial"/>
              </a:rPr>
              <a:t>6000</a:t>
            </a:r>
            <a:r>
              <a:rPr lang="en-US" sz="2200" spc="95" dirty="0">
                <a:solidFill>
                  <a:srgbClr val="292929"/>
                </a:solidFill>
                <a:latin typeface=""/>
                <a:cs typeface="Arial"/>
              </a:rPr>
              <a:t>: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9DA2D5AF-3209-66DB-D745-98112CE9B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945235"/>
              </p:ext>
            </p:extLst>
          </p:nvPr>
        </p:nvGraphicFramePr>
        <p:xfrm>
          <a:off x="1296970" y="2970213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B1031.2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B1026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3">
            <a:extLst>
              <a:ext uri="{FF2B5EF4-FFF2-40B4-BE49-F238E27FC236}">
                <a16:creationId xmlns:a16="http://schemas.microsoft.com/office/drawing/2014/main" id="{1153B20F-E58A-1A5F-F3E9-EBADFBBABD85}"/>
              </a:ext>
            </a:extLst>
          </p:cNvPr>
          <p:cNvSpPr txBox="1"/>
          <p:nvPr/>
        </p:nvSpPr>
        <p:spPr>
          <a:xfrm>
            <a:off x="848994" y="5256783"/>
            <a:ext cx="94195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IN" sz="2200" spc="-65" dirty="0">
                <a:solidFill>
                  <a:srgbClr val="292929"/>
                </a:solidFill>
                <a:latin typeface=""/>
                <a:cs typeface="Arial"/>
              </a:rPr>
              <a:t>Selecting </a:t>
            </a:r>
            <a:r>
              <a:rPr lang="en-IN" sz="2200" spc="-10" dirty="0">
                <a:solidFill>
                  <a:srgbClr val="292929"/>
                </a:solidFill>
                <a:latin typeface=""/>
                <a:cs typeface="Arial"/>
              </a:rPr>
              <a:t>distinct </a:t>
            </a:r>
            <a:r>
              <a:rPr lang="en-IN" sz="2200" spc="-20" dirty="0">
                <a:solidFill>
                  <a:srgbClr val="292929"/>
                </a:solidFill>
                <a:latin typeface=""/>
                <a:cs typeface="Arial"/>
              </a:rPr>
              <a:t>booster </a:t>
            </a:r>
            <a:r>
              <a:rPr lang="en-IN" sz="2200" spc="-60" dirty="0">
                <a:solidFill>
                  <a:srgbClr val="292929"/>
                </a:solidFill>
                <a:latin typeface=""/>
                <a:cs typeface="Arial"/>
              </a:rPr>
              <a:t>versions based on </a:t>
            </a:r>
            <a:r>
              <a:rPr lang="en-IN"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lang="en-IN" sz="2200" spc="-10" dirty="0">
                <a:solidFill>
                  <a:srgbClr val="292929"/>
                </a:solidFill>
                <a:latin typeface=""/>
                <a:cs typeface="Arial"/>
              </a:rPr>
              <a:t>filters </a:t>
            </a:r>
            <a:r>
              <a:rPr lang="en-IN" sz="2200" spc="-75" dirty="0">
                <a:solidFill>
                  <a:srgbClr val="292929"/>
                </a:solidFill>
                <a:latin typeface=""/>
                <a:cs typeface="Arial"/>
              </a:rPr>
              <a:t>above, we arrived at these results.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84BFB5C-0102-0CFB-3B19-92CBDDDD672D}"/>
              </a:ext>
            </a:extLst>
          </p:cNvPr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Number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"/>
                <a:cs typeface="Arial"/>
              </a:rPr>
              <a:t>successful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failure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mission</a:t>
            </a:r>
            <a:r>
              <a:rPr sz="2200" spc="1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outcomes: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5E42053-9B9E-DC62-8068-47B9FCB1B695}"/>
              </a:ext>
            </a:extLst>
          </p:cNvPr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99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(payload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status</a:t>
                      </a:r>
                      <a:r>
                        <a:rPr sz="1800" spc="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unclear)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Failure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(in</a:t>
                      </a:r>
                      <a:r>
                        <a:rPr sz="1800" spc="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flight)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3">
            <a:extLst>
              <a:ext uri="{FF2B5EF4-FFF2-40B4-BE49-F238E27FC236}">
                <a16:creationId xmlns:a16="http://schemas.microsoft.com/office/drawing/2014/main" id="{86A103C3-2A18-7CA2-BBB9-901AC14CFDE7}"/>
              </a:ext>
            </a:extLst>
          </p:cNvPr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Grouping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"/>
                <a:cs typeface="Arial"/>
              </a:rPr>
              <a:t>outcomes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"/>
                <a:cs typeface="Arial"/>
              </a:rPr>
              <a:t>counting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records </a:t>
            </a:r>
            <a:r>
              <a:rPr sz="2200" spc="5" dirty="0">
                <a:solidFill>
                  <a:srgbClr val="292929"/>
                </a:solidFill>
                <a:latin typeface=""/>
                <a:cs typeface="Arial"/>
              </a:rPr>
              <a:t>for </a:t>
            </a:r>
            <a:r>
              <a:rPr sz="2200" spc="-120" dirty="0">
                <a:solidFill>
                  <a:srgbClr val="292929"/>
                </a:solidFill>
                <a:latin typeface=""/>
                <a:cs typeface="Arial"/>
              </a:rPr>
              <a:t>each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group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led </a:t>
            </a:r>
            <a:r>
              <a:rPr sz="2200" spc="-105" dirty="0">
                <a:solidFill>
                  <a:srgbClr val="292929"/>
                </a:solidFill>
                <a:latin typeface=""/>
                <a:cs typeface="Arial"/>
              </a:rPr>
              <a:t>us </a:t>
            </a:r>
            <a:r>
              <a:rPr sz="2200" spc="45" dirty="0">
                <a:solidFill>
                  <a:srgbClr val="292929"/>
                </a:solidFill>
                <a:latin typeface=""/>
                <a:cs typeface="Arial"/>
              </a:rPr>
              <a:t>to 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lang="en-US" sz="2200" spc="-30" dirty="0">
                <a:solidFill>
                  <a:srgbClr val="292929"/>
                </a:solidFill>
                <a:latin typeface=""/>
                <a:cs typeface="Arial"/>
              </a:rPr>
              <a:t>result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above.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E72778E-6953-5DE2-36A0-605520FEBFFE}"/>
              </a:ext>
            </a:extLst>
          </p:cNvPr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payload</a:t>
            </a:r>
            <a:r>
              <a:rPr sz="2200" spc="13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"/>
                <a:cs typeface="Arial"/>
              </a:rPr>
              <a:t>mass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B5ADCE-9EAB-7442-2A1B-D82A9E7B1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942147"/>
              </p:ext>
            </p:extLst>
          </p:nvPr>
        </p:nvGraphicFramePr>
        <p:xfrm>
          <a:off x="1160319" y="2625725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4224060764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(...)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4187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B1048.4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83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08231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8617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81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0234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B1051.3</a:t>
                      </a: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8224"/>
                  </a:ext>
                </a:extLst>
              </a:tr>
            </a:tbl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DDE87C-8722-D986-1899-A69A0C783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984704"/>
              </p:ext>
            </p:extLst>
          </p:nvPr>
        </p:nvGraphicFramePr>
        <p:xfrm>
          <a:off x="4018915" y="2625724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B1056.4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B1058.3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B1060.3</a:t>
                      </a: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DC4EC190-36CE-BBC5-BE2C-EFCDB19DCA7B}"/>
              </a:ext>
            </a:extLst>
          </p:cNvPr>
          <p:cNvSpPr txBox="1"/>
          <p:nvPr/>
        </p:nvSpPr>
        <p:spPr>
          <a:xfrm>
            <a:off x="848994" y="5429706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"/>
                <a:cs typeface="Arial"/>
              </a:rPr>
              <a:t>These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registered </a:t>
            </a:r>
            <a:r>
              <a:rPr sz="2200" spc="-15" dirty="0">
                <a:solidFill>
                  <a:srgbClr val="292929"/>
                </a:solidFill>
                <a:latin typeface="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</a:t>
            </a:r>
            <a:r>
              <a:rPr sz="2200" spc="20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dataset.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5DF3C4D-1F71-93A1-ECC7-72178779D326}"/>
              </a:ext>
            </a:extLst>
          </p:cNvPr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"/>
                <a:cs typeface="Arial"/>
              </a:rPr>
              <a:t>Failed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outcomes </a:t>
            </a:r>
            <a:r>
              <a:rPr sz="2200" spc="-15" dirty="0">
                <a:solidFill>
                  <a:srgbClr val="292929"/>
                </a:solidFill>
                <a:latin typeface="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drone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ship</a:t>
            </a:r>
            <a:r>
              <a:rPr lang="en-US" sz="2200" spc="-55" dirty="0">
                <a:solidFill>
                  <a:srgbClr val="292929"/>
                </a:solidFill>
                <a:latin typeface=""/>
                <a:cs typeface="Arial"/>
              </a:rPr>
              <a:t>s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,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their </a:t>
            </a:r>
            <a:r>
              <a:rPr sz="2200" spc="-20" dirty="0">
                <a:solidFill>
                  <a:srgbClr val="292929"/>
                </a:solidFill>
                <a:latin typeface=""/>
                <a:cs typeface="Arial"/>
              </a:rPr>
              <a:t>booster </a:t>
            </a:r>
            <a:r>
              <a:rPr sz="2200" spc="-65" dirty="0">
                <a:solidFill>
                  <a:srgbClr val="292929"/>
                </a:solidFill>
                <a:latin typeface=""/>
                <a:cs typeface="Arial"/>
              </a:rPr>
              <a:t>versions,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site  </a:t>
            </a:r>
            <a:r>
              <a:rPr sz="2200" spc="-125" dirty="0">
                <a:solidFill>
                  <a:srgbClr val="292929"/>
                </a:solidFill>
                <a:latin typeface=""/>
                <a:cs typeface="Arial"/>
              </a:rPr>
              <a:t>names </a:t>
            </a:r>
            <a:r>
              <a:rPr sz="2200" spc="5" dirty="0">
                <a:solidFill>
                  <a:srgbClr val="292929"/>
                </a:solidFill>
                <a:latin typeface=""/>
                <a:cs typeface="Arial"/>
              </a:rPr>
              <a:t>for </a:t>
            </a:r>
            <a:r>
              <a:rPr lang="en-US" sz="2200" spc="5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"/>
                <a:cs typeface="Arial"/>
              </a:rPr>
              <a:t>year</a:t>
            </a:r>
            <a:r>
              <a:rPr sz="2200" spc="-16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"/>
                <a:cs typeface="Arial"/>
              </a:rPr>
              <a:t>2015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C24DF62-2889-5A8F-FFC7-46F066C48859}"/>
              </a:ext>
            </a:extLst>
          </p:cNvPr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B1015</a:t>
                      </a: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3">
            <a:extLst>
              <a:ext uri="{FF2B5EF4-FFF2-40B4-BE49-F238E27FC236}">
                <a16:creationId xmlns:a16="http://schemas.microsoft.com/office/drawing/2014/main" id="{EBBBF6AD-65BC-E5E7-4793-A7303585789B}"/>
              </a:ext>
            </a:extLst>
          </p:cNvPr>
          <p:cNvSpPr txBox="1"/>
          <p:nvPr/>
        </p:nvSpPr>
        <p:spPr>
          <a:xfrm>
            <a:off x="848994" y="4882711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"/>
                <a:cs typeface="Arial"/>
              </a:rPr>
              <a:t>list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above </a:t>
            </a:r>
            <a:r>
              <a:rPr sz="2200" spc="-120" dirty="0">
                <a:solidFill>
                  <a:srgbClr val="292929"/>
                </a:solidFill>
                <a:latin typeface="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"/>
                <a:cs typeface="Arial"/>
              </a:rPr>
              <a:t>only </a:t>
            </a:r>
            <a:r>
              <a:rPr sz="2200" spc="10" dirty="0">
                <a:solidFill>
                  <a:srgbClr val="292929"/>
                </a:solidFill>
                <a:latin typeface=""/>
                <a:cs typeface="Arial"/>
              </a:rPr>
              <a:t>two</a:t>
            </a:r>
            <a:r>
              <a:rPr sz="2200" spc="-21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"/>
                <a:cs typeface="Arial"/>
              </a:rPr>
              <a:t>occurrences.</a:t>
            </a:r>
            <a:endParaRPr sz="22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F244A65-C7FF-5105-1961-35B4EA5687BA}"/>
              </a:ext>
            </a:extLst>
          </p:cNvPr>
          <p:cNvSpPr txBox="1"/>
          <p:nvPr/>
        </p:nvSpPr>
        <p:spPr>
          <a:xfrm>
            <a:off x="848994" y="1549463"/>
            <a:ext cx="92290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Ranking</a:t>
            </a:r>
            <a:r>
              <a:rPr sz="22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all</a:t>
            </a:r>
            <a:r>
              <a:rPr sz="2200" spc="5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"/>
                <a:cs typeface="Arial"/>
              </a:rPr>
              <a:t>outcomes</a:t>
            </a:r>
            <a:r>
              <a:rPr sz="2200" spc="3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between</a:t>
            </a:r>
            <a:r>
              <a:rPr sz="2200" spc="4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"/>
                <a:cs typeface="Arial"/>
              </a:rPr>
              <a:t>date</a:t>
            </a:r>
            <a:r>
              <a:rPr lang="en-US" sz="2200" spc="-40" dirty="0">
                <a:solidFill>
                  <a:srgbClr val="292929"/>
                </a:solidFill>
                <a:latin typeface=""/>
                <a:cs typeface="Arial"/>
              </a:rPr>
              <a:t>s</a:t>
            </a:r>
            <a:r>
              <a:rPr sz="2200" spc="3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"/>
                <a:cs typeface="Arial"/>
              </a:rPr>
              <a:t>2010-06-04</a:t>
            </a:r>
            <a:r>
              <a:rPr sz="2200" spc="8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"/>
                <a:cs typeface="Arial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"/>
                <a:cs typeface="Arial"/>
              </a:rPr>
              <a:t>2017-</a:t>
            </a:r>
            <a:r>
              <a:rPr sz="2200" spc="40" dirty="0">
                <a:solidFill>
                  <a:srgbClr val="292929"/>
                </a:solidFill>
                <a:latin typeface=""/>
                <a:cs typeface="Arial"/>
              </a:rPr>
              <a:t>03-20:</a:t>
            </a:r>
            <a:endParaRPr sz="2200" dirty="0">
              <a:latin typeface=""/>
              <a:cs typeface="Arial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7DE3593-99E0-9345-69EF-6B5DD694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825087"/>
              </p:ext>
            </p:extLst>
          </p:nvPr>
        </p:nvGraphicFramePr>
        <p:xfrm>
          <a:off x="2172105" y="2575339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attempt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10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 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 dirty="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(ground</a:t>
                      </a:r>
                      <a:r>
                        <a:rPr sz="1800" spc="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pad)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(parachute)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Uncontrolled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Precluded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11354"/>
            <a:ext cx="8587105" cy="5770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2000" spc="-45" dirty="0">
                <a:solidFill>
                  <a:srgbClr val="292929"/>
                </a:solidFill>
                <a:latin typeface="Arial"/>
                <a:cs typeface="Arial"/>
              </a:rPr>
              <a:t>Launch sites are present on the eastern and western coasts with most launches occurring at the eastern coast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86688" cy="525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sp>
        <p:nvSpPr>
          <p:cNvPr id="5" name="object 5"/>
          <p:cNvSpPr/>
          <p:nvPr/>
        </p:nvSpPr>
        <p:spPr>
          <a:xfrm>
            <a:off x="2417157" y="1446646"/>
            <a:ext cx="6456680" cy="364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D0DFFF-9329-7B31-BBA1-9570E6883271}"/>
              </a:ext>
            </a:extLst>
          </p:cNvPr>
          <p:cNvCxnSpPr/>
          <p:nvPr/>
        </p:nvCxnSpPr>
        <p:spPr>
          <a:xfrm>
            <a:off x="848994" y="1049482"/>
            <a:ext cx="105324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3" y="1613535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"/>
                <a:cs typeface="Arial"/>
              </a:rPr>
              <a:t>Example </a:t>
            </a:r>
            <a:r>
              <a:rPr sz="2000" spc="-10" dirty="0">
                <a:solidFill>
                  <a:srgbClr val="292929"/>
                </a:solidFill>
                <a:latin typeface=""/>
                <a:cs typeface="Arial"/>
              </a:rPr>
              <a:t>of </a:t>
            </a:r>
            <a:r>
              <a:rPr sz="2000" spc="-254" dirty="0">
                <a:solidFill>
                  <a:srgbClr val="292929"/>
                </a:solidFill>
                <a:latin typeface=""/>
                <a:cs typeface="Arial"/>
              </a:rPr>
              <a:t>KSC </a:t>
            </a:r>
            <a:r>
              <a:rPr sz="2000" spc="-50" dirty="0">
                <a:solidFill>
                  <a:srgbClr val="292929"/>
                </a:solidFill>
                <a:latin typeface=""/>
                <a:cs typeface="Arial"/>
              </a:rPr>
              <a:t>LC-39A </a:t>
            </a:r>
            <a:r>
              <a:rPr sz="2000" spc="-70" dirty="0">
                <a:solidFill>
                  <a:srgbClr val="292929"/>
                </a:solidFill>
                <a:latin typeface="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"/>
                <a:cs typeface="Arial"/>
              </a:rPr>
              <a:t>site </a:t>
            </a:r>
            <a:r>
              <a:rPr sz="2000" spc="-70" dirty="0">
                <a:solidFill>
                  <a:srgbClr val="292929"/>
                </a:solidFill>
                <a:latin typeface="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"/>
                <a:cs typeface="Arial"/>
              </a:rPr>
              <a:t>outcomes</a:t>
            </a:r>
            <a:endParaRPr sz="2000" dirty="0">
              <a:latin typeface="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"/>
                <a:cs typeface="Arial"/>
              </a:rPr>
              <a:t>Green </a:t>
            </a:r>
            <a:r>
              <a:rPr sz="2000" spc="-70" dirty="0">
                <a:solidFill>
                  <a:srgbClr val="292929"/>
                </a:solidFill>
                <a:latin typeface=""/>
                <a:cs typeface="Arial"/>
              </a:rPr>
              <a:t>markers </a:t>
            </a:r>
            <a:r>
              <a:rPr sz="2000" spc="-40" dirty="0">
                <a:solidFill>
                  <a:srgbClr val="292929"/>
                </a:solidFill>
                <a:latin typeface=""/>
                <a:cs typeface="Arial"/>
              </a:rPr>
              <a:t>indicate </a:t>
            </a:r>
            <a:r>
              <a:rPr sz="2000" spc="-80" dirty="0">
                <a:solidFill>
                  <a:srgbClr val="292929"/>
                </a:solidFill>
                <a:latin typeface=""/>
                <a:cs typeface="Arial"/>
              </a:rPr>
              <a:t>success </a:t>
            </a:r>
            <a:r>
              <a:rPr sz="2000" spc="-6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000" spc="-35" dirty="0">
                <a:solidFill>
                  <a:srgbClr val="292929"/>
                </a:solidFill>
                <a:latin typeface=""/>
                <a:cs typeface="Arial"/>
              </a:rPr>
              <a:t>red </a:t>
            </a:r>
            <a:r>
              <a:rPr sz="2000" spc="-75" dirty="0">
                <a:solidFill>
                  <a:srgbClr val="292929"/>
                </a:solidFill>
                <a:latin typeface=""/>
                <a:cs typeface="Arial"/>
              </a:rPr>
              <a:t>ones </a:t>
            </a:r>
            <a:r>
              <a:rPr sz="2000" spc="-40" dirty="0">
                <a:solidFill>
                  <a:srgbClr val="292929"/>
                </a:solidFill>
                <a:latin typeface=""/>
                <a:cs typeface="Arial"/>
              </a:rPr>
              <a:t>indicate</a:t>
            </a:r>
            <a:r>
              <a:rPr lang="en-US" sz="2000" spc="37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"/>
                <a:cs typeface="Arial"/>
              </a:rPr>
              <a:t>failure.</a:t>
            </a:r>
            <a:endParaRPr sz="2000" dirty="0">
              <a:latin typeface="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3" y="418528"/>
            <a:ext cx="7370215" cy="525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Launch outcomes by 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sp>
          <p:nvSpPr>
            <p:cNvPr id="6" name="object 6"/>
            <p:cNvSpPr/>
            <p:nvPr/>
          </p:nvSpPr>
          <p:spPr>
            <a:xfrm>
              <a:off x="2184400" y="2527300"/>
              <a:ext cx="7823200" cy="2151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8260" y="2156460"/>
              <a:ext cx="3981195" cy="301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1300" y="2349500"/>
              <a:ext cx="3604259" cy="263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0" y="3324860"/>
              <a:ext cx="2500376" cy="1913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8000" y="3517900"/>
              <a:ext cx="2123440" cy="1536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pPr marL="38100">
                <a:lnSpc>
                  <a:spcPts val="1839"/>
                </a:lnSpc>
              </a:pPr>
              <a:t>39</a:t>
            </a:fld>
            <a:endParaRPr spc="75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68A552-5D9C-1AAA-1D38-04246CD9035F}"/>
              </a:ext>
            </a:extLst>
          </p:cNvPr>
          <p:cNvCxnSpPr/>
          <p:nvPr/>
        </p:nvCxnSpPr>
        <p:spPr>
          <a:xfrm>
            <a:off x="848994" y="1049482"/>
            <a:ext cx="105324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2328897"/>
            <a:ext cx="10629904" cy="350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To evaluate if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could compete against SpaceX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Questions we are looking answers for: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type of rockets have higher landing success rates?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ideal parameters of rockets for different requirements?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ideal launch sites with higher success rates?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optimal landing methods?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3" y="5409965"/>
            <a:ext cx="9540875" cy="61170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"/>
                <a:cs typeface="Arial"/>
              </a:rPr>
              <a:t>site </a:t>
            </a:r>
            <a:r>
              <a:rPr sz="2000" spc="-250" dirty="0">
                <a:solidFill>
                  <a:srgbClr val="292929"/>
                </a:solidFill>
                <a:latin typeface=""/>
                <a:cs typeface="Arial"/>
              </a:rPr>
              <a:t>KSC </a:t>
            </a:r>
            <a:r>
              <a:rPr sz="2000" spc="-55" dirty="0">
                <a:solidFill>
                  <a:srgbClr val="292929"/>
                </a:solidFill>
                <a:latin typeface=""/>
                <a:cs typeface="Arial"/>
              </a:rPr>
              <a:t>LC-39A </a:t>
            </a:r>
            <a:r>
              <a:rPr sz="2000" spc="-105" dirty="0">
                <a:solidFill>
                  <a:srgbClr val="292929"/>
                </a:solidFill>
                <a:latin typeface=""/>
                <a:cs typeface="Arial"/>
              </a:rPr>
              <a:t>has </a:t>
            </a:r>
            <a:r>
              <a:rPr sz="2000" spc="-5" dirty="0">
                <a:solidFill>
                  <a:srgbClr val="292929"/>
                </a:solidFill>
                <a:latin typeface=""/>
                <a:cs typeface="Arial"/>
              </a:rPr>
              <a:t>good </a:t>
            </a:r>
            <a:r>
              <a:rPr sz="2000" spc="-25" dirty="0">
                <a:solidFill>
                  <a:srgbClr val="292929"/>
                </a:solidFill>
                <a:latin typeface=""/>
                <a:cs typeface="Arial"/>
              </a:rPr>
              <a:t>logistic</a:t>
            </a:r>
            <a:r>
              <a:rPr lang="en-US" sz="2000" spc="-25" dirty="0">
                <a:solidFill>
                  <a:srgbClr val="292929"/>
                </a:solidFill>
                <a:latin typeface=""/>
                <a:cs typeface="Arial"/>
              </a:rPr>
              <a:t>al</a:t>
            </a:r>
            <a:r>
              <a:rPr sz="2000" spc="-2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"/>
                <a:cs typeface="Arial"/>
              </a:rPr>
              <a:t>aspects, </a:t>
            </a:r>
            <a:r>
              <a:rPr sz="2000" spc="-25" dirty="0">
                <a:solidFill>
                  <a:srgbClr val="292929"/>
                </a:solidFill>
                <a:latin typeface=""/>
                <a:cs typeface="Arial"/>
              </a:rPr>
              <a:t>railroad</a:t>
            </a:r>
            <a:r>
              <a:rPr lang="en-US" sz="2000" spc="-25" dirty="0">
                <a:solidFill>
                  <a:srgbClr val="292929"/>
                </a:solidFill>
                <a:latin typeface=""/>
                <a:cs typeface="Arial"/>
              </a:rPr>
              <a:t>s</a:t>
            </a:r>
            <a:r>
              <a:rPr sz="2000" spc="-2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"/>
                <a:cs typeface="Arial"/>
              </a:rPr>
              <a:t>road</a:t>
            </a:r>
            <a:r>
              <a:rPr lang="en-US" sz="2000" spc="-30" dirty="0">
                <a:solidFill>
                  <a:srgbClr val="292929"/>
                </a:solidFill>
                <a:latin typeface=""/>
                <a:cs typeface="Arial"/>
              </a:rPr>
              <a:t>s</a:t>
            </a:r>
            <a:r>
              <a:rPr sz="2000" spc="-3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lang="en-US" sz="2000" spc="-30" dirty="0">
                <a:solidFill>
                  <a:srgbClr val="292929"/>
                </a:solidFill>
                <a:latin typeface=""/>
                <a:cs typeface="Arial"/>
              </a:rPr>
              <a:t>are present while being relatively far from any population centers</a:t>
            </a:r>
            <a:r>
              <a:rPr sz="2000" spc="-100" dirty="0">
                <a:solidFill>
                  <a:srgbClr val="292929"/>
                </a:solidFill>
                <a:latin typeface=""/>
                <a:cs typeface="Arial"/>
              </a:rPr>
              <a:t>.</a:t>
            </a:r>
            <a:endParaRPr sz="2000" dirty="0">
              <a:latin typeface="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3" y="418528"/>
            <a:ext cx="5582979" cy="5252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sp>
        <p:nvSpPr>
          <p:cNvPr id="4" name="object 4"/>
          <p:cNvSpPr/>
          <p:nvPr/>
        </p:nvSpPr>
        <p:spPr>
          <a:xfrm>
            <a:off x="3273135" y="1663470"/>
            <a:ext cx="4299757" cy="3531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pPr marL="38100">
                <a:lnSpc>
                  <a:spcPts val="1839"/>
                </a:lnSpc>
              </a:pPr>
              <a:t>40</a:t>
            </a:fld>
            <a:endParaRPr spc="7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878F27-D84B-51C1-78B5-006601370AF2}"/>
              </a:ext>
            </a:extLst>
          </p:cNvPr>
          <p:cNvCxnSpPr/>
          <p:nvPr/>
        </p:nvCxnSpPr>
        <p:spPr>
          <a:xfrm>
            <a:off x="848994" y="1049482"/>
            <a:ext cx="105324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lang="en-US" sz="2000" spc="-65" dirty="0">
                <a:solidFill>
                  <a:srgbClr val="292929"/>
                </a:solidFill>
                <a:latin typeface=""/>
                <a:cs typeface="Arial"/>
              </a:rPr>
              <a:t>site</a:t>
            </a:r>
            <a:r>
              <a:rPr sz="2000" spc="-6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"/>
                <a:cs typeface="Arial"/>
              </a:rPr>
              <a:t>from </a:t>
            </a:r>
            <a:r>
              <a:rPr sz="2000" spc="-70" dirty="0">
                <a:solidFill>
                  <a:srgbClr val="292929"/>
                </a:solidFill>
                <a:latin typeface=""/>
                <a:cs typeface="Arial"/>
              </a:rPr>
              <a:t>where </a:t>
            </a:r>
            <a:r>
              <a:rPr sz="2000" spc="-85" dirty="0">
                <a:solidFill>
                  <a:srgbClr val="292929"/>
                </a:solidFill>
                <a:latin typeface=""/>
                <a:cs typeface="Arial"/>
              </a:rPr>
              <a:t>launches </a:t>
            </a:r>
            <a:r>
              <a:rPr sz="2000" spc="-80" dirty="0">
                <a:solidFill>
                  <a:srgbClr val="292929"/>
                </a:solidFill>
                <a:latin typeface=""/>
                <a:cs typeface="Arial"/>
              </a:rPr>
              <a:t>are </a:t>
            </a:r>
            <a:r>
              <a:rPr sz="2000" spc="-45" dirty="0">
                <a:solidFill>
                  <a:srgbClr val="292929"/>
                </a:solidFill>
                <a:latin typeface=""/>
                <a:cs typeface="Arial"/>
              </a:rPr>
              <a:t>done </a:t>
            </a:r>
            <a:r>
              <a:rPr lang="en-US" sz="2000" spc="-45" dirty="0">
                <a:solidFill>
                  <a:srgbClr val="292929"/>
                </a:solidFill>
                <a:latin typeface=""/>
                <a:cs typeface="Arial"/>
              </a:rPr>
              <a:t>is a </a:t>
            </a:r>
            <a:r>
              <a:rPr sz="2000" spc="-70" dirty="0">
                <a:solidFill>
                  <a:srgbClr val="292929"/>
                </a:solidFill>
                <a:latin typeface=""/>
                <a:cs typeface="Arial"/>
              </a:rPr>
              <a:t>very </a:t>
            </a:r>
            <a:r>
              <a:rPr sz="2000" spc="-15" dirty="0">
                <a:solidFill>
                  <a:srgbClr val="292929"/>
                </a:solidFill>
                <a:latin typeface=""/>
                <a:cs typeface="Arial"/>
              </a:rPr>
              <a:t>important </a:t>
            </a:r>
            <a:r>
              <a:rPr sz="2000" spc="-30" dirty="0">
                <a:solidFill>
                  <a:srgbClr val="292929"/>
                </a:solidFill>
                <a:latin typeface=""/>
                <a:cs typeface="Arial"/>
              </a:rPr>
              <a:t>facto</a:t>
            </a:r>
            <a:r>
              <a:rPr lang="en-US" sz="2000" spc="-30" dirty="0">
                <a:solidFill>
                  <a:srgbClr val="292929"/>
                </a:solidFill>
                <a:latin typeface=""/>
                <a:cs typeface="Arial"/>
              </a:rPr>
              <a:t>r for success of different missions.</a:t>
            </a:r>
            <a:endParaRPr sz="2000" dirty="0">
              <a:latin typeface="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700" dirty="0">
                <a:solidFill>
                  <a:srgbClr val="0B49CB"/>
                </a:solidFill>
                <a:latin typeface="Abadi"/>
              </a:rPr>
              <a:t>Successful launches by Site</a:t>
            </a:r>
            <a:endParaRPr sz="3700" spc="-125" dirty="0"/>
          </a:p>
        </p:txBody>
      </p:sp>
      <p:sp>
        <p:nvSpPr>
          <p:cNvPr id="4" name="object 4"/>
          <p:cNvSpPr/>
          <p:nvPr/>
        </p:nvSpPr>
        <p:spPr>
          <a:xfrm>
            <a:off x="2286000" y="1174183"/>
            <a:ext cx="6243320" cy="4241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pPr marL="38100">
                <a:lnSpc>
                  <a:spcPts val="1839"/>
                </a:lnSpc>
              </a:pPr>
              <a:t>42</a:t>
            </a:fld>
            <a:endParaRPr spc="7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2B55D6-B10C-CBF4-29F0-6395927BD054}"/>
              </a:ext>
            </a:extLst>
          </p:cNvPr>
          <p:cNvCxnSpPr/>
          <p:nvPr/>
        </p:nvCxnSpPr>
        <p:spPr>
          <a:xfrm>
            <a:off x="848994" y="1049482"/>
            <a:ext cx="105324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72009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lang="en-US" sz="2200" spc="40" dirty="0">
                <a:solidFill>
                  <a:srgbClr val="292929"/>
                </a:solidFill>
                <a:latin typeface=""/>
                <a:cs typeface="Arial"/>
              </a:rPr>
              <a:t>Almost 77%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"/>
                <a:cs typeface="Arial"/>
              </a:rPr>
              <a:t>launches </a:t>
            </a:r>
            <a:r>
              <a:rPr sz="2200" spc="-85" dirty="0">
                <a:solidFill>
                  <a:srgbClr val="292929"/>
                </a:solidFill>
                <a:latin typeface="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"/>
                <a:cs typeface="Arial"/>
              </a:rPr>
              <a:t>successful </a:t>
            </a:r>
            <a:r>
              <a:rPr sz="2200" spc="-15" dirty="0">
                <a:solidFill>
                  <a:srgbClr val="292929"/>
                </a:solidFill>
                <a:latin typeface=""/>
                <a:cs typeface="Arial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"/>
                <a:cs typeface="Arial"/>
              </a:rPr>
              <a:t>this</a:t>
            </a:r>
            <a:r>
              <a:rPr sz="2200" spc="2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site.</a:t>
            </a:r>
            <a:endParaRPr sz="2200" dirty="0">
              <a:latin typeface="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700" dirty="0">
                <a:solidFill>
                  <a:srgbClr val="0B49CB"/>
                </a:solidFill>
                <a:latin typeface="Abadi"/>
              </a:rPr>
              <a:t>Launch success ratio for KSC LC-39A</a:t>
            </a:r>
            <a:endParaRPr sz="3700" spc="-80" dirty="0"/>
          </a:p>
        </p:txBody>
      </p:sp>
      <p:sp>
        <p:nvSpPr>
          <p:cNvPr id="4" name="object 4"/>
          <p:cNvSpPr/>
          <p:nvPr/>
        </p:nvSpPr>
        <p:spPr>
          <a:xfrm>
            <a:off x="2109354" y="1413200"/>
            <a:ext cx="7200901" cy="389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pPr marL="38100">
                <a:lnSpc>
                  <a:spcPts val="1839"/>
                </a:lnSpc>
              </a:pPr>
              <a:t>43</a:t>
            </a:fld>
            <a:endParaRPr spc="7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6F3514-74AE-B745-9B61-73463E949C78}"/>
              </a:ext>
            </a:extLst>
          </p:cNvPr>
          <p:cNvCxnSpPr/>
          <p:nvPr/>
        </p:nvCxnSpPr>
        <p:spPr>
          <a:xfrm>
            <a:off x="848994" y="1049482"/>
            <a:ext cx="105324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IN" sz="2200" spc="-90" dirty="0">
                <a:solidFill>
                  <a:srgbClr val="292929"/>
                </a:solidFill>
                <a:latin typeface=""/>
                <a:cs typeface="Arial"/>
              </a:rPr>
              <a:t>Payloads </a:t>
            </a:r>
            <a:r>
              <a:rPr lang="en-IN" sz="2200" spc="-45" dirty="0">
                <a:solidFill>
                  <a:srgbClr val="292929"/>
                </a:solidFill>
                <a:latin typeface=""/>
                <a:cs typeface="Arial"/>
              </a:rPr>
              <a:t>under </a:t>
            </a:r>
            <a:r>
              <a:rPr lang="en-IN" sz="2200" spc="35" dirty="0">
                <a:solidFill>
                  <a:srgbClr val="292929"/>
                </a:solidFill>
                <a:latin typeface=""/>
                <a:cs typeface="Arial"/>
              </a:rPr>
              <a:t>6,000kg </a:t>
            </a:r>
            <a:r>
              <a:rPr lang="en-IN" sz="2200" spc="-70" dirty="0">
                <a:solidFill>
                  <a:srgbClr val="292929"/>
                </a:solidFill>
                <a:latin typeface=""/>
                <a:cs typeface="Arial"/>
              </a:rPr>
              <a:t>and </a:t>
            </a:r>
            <a:r>
              <a:rPr lang="en-IN" sz="2200" spc="-215" dirty="0">
                <a:solidFill>
                  <a:srgbClr val="292929"/>
                </a:solidFill>
                <a:latin typeface=""/>
                <a:cs typeface="Arial"/>
              </a:rPr>
              <a:t>FT </a:t>
            </a:r>
            <a:r>
              <a:rPr lang="en-IN" sz="2200" spc="-35" dirty="0">
                <a:solidFill>
                  <a:srgbClr val="292929"/>
                </a:solidFill>
                <a:latin typeface=""/>
                <a:cs typeface="Arial"/>
              </a:rPr>
              <a:t>boosters </a:t>
            </a:r>
            <a:r>
              <a:rPr lang="en-IN" sz="2200" spc="-85" dirty="0">
                <a:solidFill>
                  <a:srgbClr val="292929"/>
                </a:solidFill>
                <a:latin typeface=""/>
                <a:cs typeface="Arial"/>
              </a:rPr>
              <a:t>are </a:t>
            </a:r>
            <a:r>
              <a:rPr lang="en-IN" sz="22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lang="en-IN" sz="2200" spc="-45" dirty="0">
                <a:solidFill>
                  <a:srgbClr val="292929"/>
                </a:solidFill>
                <a:latin typeface=""/>
                <a:cs typeface="Arial"/>
              </a:rPr>
              <a:t>most </a:t>
            </a:r>
            <a:r>
              <a:rPr lang="en-IN" sz="2200" spc="-95" dirty="0">
                <a:solidFill>
                  <a:srgbClr val="292929"/>
                </a:solidFill>
                <a:latin typeface=""/>
                <a:cs typeface="Arial"/>
              </a:rPr>
              <a:t>successful</a:t>
            </a:r>
            <a:r>
              <a:rPr lang="en-IN" sz="2200" spc="13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lang="en-IN" sz="2200" spc="-40" dirty="0">
                <a:solidFill>
                  <a:srgbClr val="292929"/>
                </a:solidFill>
                <a:latin typeface=""/>
                <a:cs typeface="Arial"/>
              </a:rPr>
              <a:t>combination.</a:t>
            </a:r>
            <a:endParaRPr sz="2200" dirty="0">
              <a:latin typeface="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700" dirty="0">
                <a:solidFill>
                  <a:srgbClr val="0B49CB"/>
                </a:solidFill>
                <a:latin typeface="Abadi"/>
              </a:rPr>
              <a:t>Payload vs Launch outcome</a:t>
            </a:r>
            <a:endParaRPr sz="3700" spc="-130" dirty="0"/>
          </a:p>
        </p:txBody>
      </p:sp>
      <p:sp>
        <p:nvSpPr>
          <p:cNvPr id="4" name="object 4"/>
          <p:cNvSpPr/>
          <p:nvPr/>
        </p:nvSpPr>
        <p:spPr>
          <a:xfrm>
            <a:off x="2369127" y="1382006"/>
            <a:ext cx="6757093" cy="38097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pPr marL="38100">
                <a:lnSpc>
                  <a:spcPts val="1839"/>
                </a:lnSpc>
              </a:pPr>
              <a:t>44</a:t>
            </a:fld>
            <a:endParaRPr spc="7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136B6-2BEB-1603-D986-1D83CD53ED95}"/>
              </a:ext>
            </a:extLst>
          </p:cNvPr>
          <p:cNvCxnSpPr/>
          <p:nvPr/>
        </p:nvCxnSpPr>
        <p:spPr>
          <a:xfrm>
            <a:off x="848994" y="1049482"/>
            <a:ext cx="105324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"/>
                <a:cs typeface="Arial"/>
              </a:rPr>
              <a:t>There’s</a:t>
            </a:r>
            <a:r>
              <a:rPr sz="2200" spc="6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"/>
                <a:cs typeface="Arial"/>
              </a:rPr>
              <a:t>not</a:t>
            </a:r>
            <a:r>
              <a:rPr sz="2200" spc="4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"/>
                <a:cs typeface="Arial"/>
              </a:rPr>
              <a:t>enough</a:t>
            </a:r>
            <a:r>
              <a:rPr sz="2200" spc="4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"/>
                <a:cs typeface="Arial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estimate</a:t>
            </a:r>
            <a:r>
              <a:rPr sz="2200" spc="2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"/>
                <a:cs typeface="Arial"/>
              </a:rPr>
              <a:t>risk</a:t>
            </a:r>
            <a:r>
              <a:rPr sz="22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"/>
                <a:cs typeface="Arial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over</a:t>
            </a:r>
            <a:r>
              <a:rPr sz="22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"/>
                <a:cs typeface="Arial"/>
              </a:rPr>
              <a:t>7,000kg</a:t>
            </a:r>
            <a:endParaRPr sz="2200" dirty="0">
              <a:latin typeface="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700" dirty="0">
                <a:solidFill>
                  <a:srgbClr val="0B49CB"/>
                </a:solidFill>
                <a:latin typeface="Abadi"/>
              </a:rPr>
              <a:t>Payload vs Launch outcome</a:t>
            </a:r>
            <a:endParaRPr sz="3700" spc="-130" dirty="0"/>
          </a:p>
        </p:txBody>
      </p:sp>
      <p:sp>
        <p:nvSpPr>
          <p:cNvPr id="4" name="object 4"/>
          <p:cNvSpPr/>
          <p:nvPr/>
        </p:nvSpPr>
        <p:spPr>
          <a:xfrm>
            <a:off x="2234045" y="1246913"/>
            <a:ext cx="6948054" cy="3955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lang="en-IN" spc="75" smtClean="0"/>
              <a:pPr marL="38100">
                <a:lnSpc>
                  <a:spcPts val="1839"/>
                </a:lnSpc>
              </a:pPr>
              <a:t>45</a:t>
            </a:fld>
            <a:endParaRPr spc="75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D7AC99-366C-AF11-1120-43083DA806E3}"/>
              </a:ext>
            </a:extLst>
          </p:cNvPr>
          <p:cNvCxnSpPr/>
          <p:nvPr/>
        </p:nvCxnSpPr>
        <p:spPr>
          <a:xfrm>
            <a:off x="848994" y="1049482"/>
            <a:ext cx="105324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39A1581-87B9-8FF4-209E-A56077D60BDC}"/>
              </a:ext>
            </a:extLst>
          </p:cNvPr>
          <p:cNvSpPr txBox="1"/>
          <p:nvPr/>
        </p:nvSpPr>
        <p:spPr>
          <a:xfrm>
            <a:off x="848994" y="2098421"/>
            <a:ext cx="5086350" cy="20903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"/>
                <a:cs typeface="Arial"/>
              </a:rPr>
              <a:t>were 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tested</a:t>
            </a:r>
            <a:r>
              <a:rPr lang="en-US" sz="2200" spc="-45" dirty="0">
                <a:solidFill>
                  <a:srgbClr val="292929"/>
                </a:solidFill>
                <a:latin typeface=""/>
                <a:cs typeface="Arial"/>
              </a:rPr>
              <a:t>.</a:t>
            </a:r>
            <a:r>
              <a:rPr sz="2200" spc="-4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endParaRPr sz="2200" dirty="0">
              <a:latin typeface="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</a:pPr>
            <a:endParaRPr sz="2500" dirty="0">
              <a:latin typeface="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2200" dirty="0">
              <a:latin typeface="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lang="en-US" sz="2200" spc="-60" dirty="0">
                <a:solidFill>
                  <a:srgbClr val="292929"/>
                </a:solidFill>
                <a:latin typeface=""/>
                <a:cs typeface="Arial"/>
              </a:rPr>
              <a:t>Support Vector Machine provides </a:t>
            </a:r>
            <a:r>
              <a:rPr lang="en-US" sz="2200" spc="-80" dirty="0">
                <a:solidFill>
                  <a:srgbClr val="292929"/>
                </a:solidFill>
                <a:latin typeface=""/>
                <a:cs typeface="Arial"/>
              </a:rPr>
              <a:t>the highest accuracy </a:t>
            </a:r>
            <a:r>
              <a:rPr lang="en-US" sz="2200" spc="-60" dirty="0">
                <a:solidFill>
                  <a:srgbClr val="292929"/>
                </a:solidFill>
                <a:latin typeface=""/>
                <a:cs typeface="Arial"/>
              </a:rPr>
              <a:t>with test and overall accuracies of around 84%.</a:t>
            </a:r>
            <a:endParaRPr sz="2200" dirty="0">
              <a:latin typeface="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EF890-7FE1-3259-4625-9532E397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8" y="1895113"/>
            <a:ext cx="4161160" cy="33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6901BA73-25FE-2590-C557-5894B6D6695E}"/>
              </a:ext>
            </a:extLst>
          </p:cNvPr>
          <p:cNvSpPr/>
          <p:nvPr/>
        </p:nvSpPr>
        <p:spPr>
          <a:xfrm>
            <a:off x="3387436" y="1620983"/>
            <a:ext cx="3626428" cy="3021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1D9348B-52DD-4020-F5C8-3B72BC481D43}"/>
              </a:ext>
            </a:extLst>
          </p:cNvPr>
          <p:cNvSpPr txBox="1"/>
          <p:nvPr/>
        </p:nvSpPr>
        <p:spPr>
          <a:xfrm>
            <a:off x="848994" y="4972367"/>
            <a:ext cx="9220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"/>
                <a:cs typeface="Arial"/>
              </a:rPr>
              <a:t>Confusion </a:t>
            </a:r>
            <a:r>
              <a:rPr sz="2000" spc="-40" dirty="0">
                <a:solidFill>
                  <a:srgbClr val="292929"/>
                </a:solidFill>
                <a:latin typeface=""/>
                <a:cs typeface="Arial"/>
              </a:rPr>
              <a:t>matrix </a:t>
            </a:r>
            <a:r>
              <a:rPr sz="2000" spc="-5" dirty="0">
                <a:solidFill>
                  <a:srgbClr val="292929"/>
                </a:solidFill>
                <a:latin typeface=""/>
                <a:cs typeface="Arial"/>
              </a:rPr>
              <a:t>of </a:t>
            </a:r>
            <a:r>
              <a:rPr sz="2000" spc="-55" dirty="0">
                <a:solidFill>
                  <a:srgbClr val="292929"/>
                </a:solidFill>
                <a:latin typeface=""/>
                <a:cs typeface="Arial"/>
              </a:rPr>
              <a:t>Decision </a:t>
            </a:r>
            <a:r>
              <a:rPr sz="2000" spc="-110" dirty="0">
                <a:solidFill>
                  <a:srgbClr val="292929"/>
                </a:solidFill>
                <a:latin typeface=""/>
                <a:cs typeface="Arial"/>
              </a:rPr>
              <a:t>Tree </a:t>
            </a:r>
            <a:r>
              <a:rPr sz="2000" spc="-70" dirty="0">
                <a:solidFill>
                  <a:srgbClr val="292929"/>
                </a:solidFill>
                <a:latin typeface=""/>
                <a:cs typeface="Arial"/>
              </a:rPr>
              <a:t>Classifier </a:t>
            </a:r>
            <a:r>
              <a:rPr lang="en-US" sz="2000" spc="-70" dirty="0">
                <a:solidFill>
                  <a:srgbClr val="292929"/>
                </a:solidFill>
                <a:latin typeface=""/>
                <a:cs typeface="Arial"/>
              </a:rPr>
              <a:t>illustrates high </a:t>
            </a:r>
            <a:r>
              <a:rPr sz="2000" spc="-100" dirty="0">
                <a:solidFill>
                  <a:srgbClr val="292929"/>
                </a:solidFill>
                <a:latin typeface=""/>
                <a:cs typeface="Arial"/>
              </a:rPr>
              <a:t>accuracy</a:t>
            </a:r>
            <a:r>
              <a:rPr sz="2000" spc="16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"/>
                <a:cs typeface="Arial"/>
              </a:rPr>
              <a:t>by showing </a:t>
            </a:r>
            <a:r>
              <a:rPr sz="2000" spc="-30" dirty="0">
                <a:solidFill>
                  <a:srgbClr val="292929"/>
                </a:solidFill>
                <a:latin typeface=""/>
                <a:cs typeface="Arial"/>
              </a:rPr>
              <a:t>the </a:t>
            </a:r>
            <a:r>
              <a:rPr lang="en-US" sz="2000" spc="15" dirty="0">
                <a:solidFill>
                  <a:srgbClr val="292929"/>
                </a:solidFill>
                <a:latin typeface=""/>
                <a:cs typeface="Arial"/>
              </a:rPr>
              <a:t>higher</a:t>
            </a:r>
            <a:r>
              <a:rPr lang="en-US" sz="2000" dirty="0">
                <a:latin typeface=""/>
                <a:cs typeface="Arial"/>
              </a:rPr>
              <a:t> values </a:t>
            </a:r>
            <a:r>
              <a:rPr sz="2000" spc="-5" dirty="0">
                <a:solidFill>
                  <a:srgbClr val="292929"/>
                </a:solidFill>
                <a:latin typeface=""/>
                <a:cs typeface="Arial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"/>
                <a:cs typeface="Arial"/>
              </a:rPr>
              <a:t>positive</a:t>
            </a:r>
            <a:r>
              <a:rPr sz="2000" spc="5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"/>
                <a:cs typeface="Arial"/>
              </a:rPr>
              <a:t>and</a:t>
            </a:r>
            <a:r>
              <a:rPr sz="2000" spc="4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"/>
                <a:cs typeface="Arial"/>
              </a:rPr>
              <a:t>negative</a:t>
            </a:r>
            <a:r>
              <a:rPr sz="2000" spc="50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"/>
                <a:cs typeface="Arial"/>
              </a:rPr>
              <a:t>compared</a:t>
            </a:r>
            <a:r>
              <a:rPr sz="2000" spc="5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"/>
                <a:cs typeface="Arial"/>
              </a:rPr>
              <a:t>to</a:t>
            </a:r>
            <a:r>
              <a:rPr sz="2000" spc="4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"/>
                <a:cs typeface="Arial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"/>
                <a:cs typeface="Arial"/>
              </a:rPr>
              <a:t>false</a:t>
            </a:r>
            <a:r>
              <a:rPr sz="2000" spc="25" dirty="0">
                <a:solidFill>
                  <a:srgbClr val="292929"/>
                </a:solidFill>
                <a:latin typeface="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"/>
                <a:cs typeface="Arial"/>
              </a:rPr>
              <a:t>ones.</a:t>
            </a:r>
            <a:endParaRPr sz="20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extracted from multiple sources and properly analyzed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payloads above 7,000 kgs have higher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Biggest payloads usually go to VLEO.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rates consistently improved over time taking in consideration the evolution of rocket system technologies.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provides most accurate predictions of the landing outcomes based of the existing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consistent accuracy results for models across different runs, set any value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np.random.seed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or use Cross validation.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cutoff is 2020. Improved results &amp; conclusions can be achieved given newer data considering the large amount of major advancements and feats in the recent times.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to the entire project: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2 sources: 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   - SpaceX REST API 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   -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Null values were dealt with and insignificant features were removed. After summarization of features, a new categorical target variable for landing outcome was created for further Machine Learning model development.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8D78-A754-5DC8-90FC-E9943DBC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Methodology</a:t>
            </a:r>
            <a:br>
              <a:rPr lang="en-US" dirty="0">
                <a:solidFill>
                  <a:srgbClr val="0B49CB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4B53-C6ED-4F74-CCEE-E161BE9BB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interactive visual analytics using Folium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After data was processed, it was scaled and split into 2 parts (Features &amp; Target) which was fed to 4 major classification models. All models were optimized with Hyperparameter tuning. They were properly tested and evaluated.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2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D8F606-7FF9-8F99-3B58-705B279B6C2E}"/>
              </a:ext>
            </a:extLst>
          </p:cNvPr>
          <p:cNvCxnSpPr>
            <a:cxnSpLocks/>
          </p:cNvCxnSpPr>
          <p:nvPr/>
        </p:nvCxnSpPr>
        <p:spPr>
          <a:xfrm>
            <a:off x="945931" y="1302061"/>
            <a:ext cx="1040786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75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from SpaceX API and Wikipedia.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API: </a:t>
            </a:r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  <a:hlinkClick r:id="rId3"/>
              </a:rPr>
              <a:t>https://api.spacexdata.com/v4/rockets/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Wikipedia: </a:t>
            </a:r>
            <a:r>
              <a:rPr lang="en-IN" sz="1800" dirty="0">
                <a:solidFill>
                  <a:srgbClr val="282828"/>
                </a:solidFill>
                <a:effectLst/>
                <a:latin typeface="Abadi" panose="020B0604020104020204" pitchFamily="34" charset="0"/>
                <a:hlinkClick r:id="rId4"/>
              </a:rPr>
              <a:t>https://en.wikipedia.org/wiki/List_of_Falcon_9_and_Falcon_Heavy_launches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9977" y="1874267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a public API that enables us to extract data regarding Falcon rocket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 illustrates how API was used, continued by further data preprocessing methods.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56D93F-4136-E5E7-43AD-DDE27A04515F}"/>
              </a:ext>
            </a:extLst>
          </p:cNvPr>
          <p:cNvSpPr/>
          <p:nvPr/>
        </p:nvSpPr>
        <p:spPr>
          <a:xfrm>
            <a:off x="7401302" y="2002099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Request API &amp;</a:t>
            </a:r>
          </a:p>
          <a:p>
            <a:pPr algn="ctr"/>
            <a:r>
              <a:rPr lang="en-US" sz="1700" dirty="0"/>
              <a:t> extract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5ECA15-D09F-921A-97B3-7BC5445491CD}"/>
              </a:ext>
            </a:extLst>
          </p:cNvPr>
          <p:cNvSpPr/>
          <p:nvPr/>
        </p:nvSpPr>
        <p:spPr>
          <a:xfrm>
            <a:off x="7401301" y="4760896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Filter data to only include Falcon 9 rockets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58D009-B00E-E142-EE93-1D9642EBA0AE}"/>
              </a:ext>
            </a:extLst>
          </p:cNvPr>
          <p:cNvSpPr/>
          <p:nvPr/>
        </p:nvSpPr>
        <p:spPr>
          <a:xfrm>
            <a:off x="7401301" y="3369890"/>
            <a:ext cx="210422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Deal with missing values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78075D-68C2-ECAF-2BA2-B756DDCB9ED3}"/>
              </a:ext>
            </a:extLst>
          </p:cNvPr>
          <p:cNvCxnSpPr>
            <a:cxnSpLocks/>
          </p:cNvCxnSpPr>
          <p:nvPr/>
        </p:nvCxnSpPr>
        <p:spPr>
          <a:xfrm>
            <a:off x="8456507" y="2912690"/>
            <a:ext cx="1" cy="506787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6680B1-24D2-C33C-B6C8-EF1081507431}"/>
              </a:ext>
            </a:extLst>
          </p:cNvPr>
          <p:cNvCxnSpPr>
            <a:cxnSpLocks/>
          </p:cNvCxnSpPr>
          <p:nvPr/>
        </p:nvCxnSpPr>
        <p:spPr>
          <a:xfrm>
            <a:off x="8453411" y="4284290"/>
            <a:ext cx="0" cy="47660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</TotalTime>
  <Words>2295</Words>
  <Application>Microsoft Macintosh PowerPoint</Application>
  <PresentationFormat>Widescreen</PresentationFormat>
  <Paragraphs>405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Abadi</vt:lpstr>
      <vt:lpstr>Arial</vt:lpstr>
      <vt:lpstr>ArialMT</vt:lpstr>
      <vt:lpstr>Calibri</vt:lpstr>
      <vt:lpstr>Calibri Light</vt:lpstr>
      <vt:lpstr>Carlito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 Launch outcome</vt:lpstr>
      <vt:lpstr>Payload vs Launch outcome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umaraghunath789@gmail.com</cp:lastModifiedBy>
  <cp:revision>214</cp:revision>
  <dcterms:created xsi:type="dcterms:W3CDTF">2021-04-29T18:58:34Z</dcterms:created>
  <dcterms:modified xsi:type="dcterms:W3CDTF">2023-06-10T10:57:48Z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